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3"/>
  </p:notesMasterIdLst>
  <p:handoutMasterIdLst>
    <p:handoutMasterId r:id="rId14"/>
  </p:handoutMasterIdLst>
  <p:sldIdLst>
    <p:sldId id="337" r:id="rId2"/>
    <p:sldId id="308" r:id="rId3"/>
    <p:sldId id="294" r:id="rId4"/>
    <p:sldId id="300" r:id="rId5"/>
    <p:sldId id="332" r:id="rId6"/>
    <p:sldId id="302" r:id="rId7"/>
    <p:sldId id="333" r:id="rId8"/>
    <p:sldId id="328" r:id="rId9"/>
    <p:sldId id="334" r:id="rId10"/>
    <p:sldId id="336" r:id="rId11"/>
    <p:sldId id="33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AE3F3"/>
    <a:srgbClr val="0033CC"/>
    <a:srgbClr val="630D20"/>
    <a:srgbClr val="6174AB"/>
    <a:srgbClr val="3C5498"/>
    <a:srgbClr val="602E39"/>
    <a:srgbClr val="000066"/>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1" autoAdjust="0"/>
    <p:restoredTop sz="95274" autoAdjust="0"/>
  </p:normalViewPr>
  <p:slideViewPr>
    <p:cSldViewPr>
      <p:cViewPr varScale="1">
        <p:scale>
          <a:sx n="78" d="100"/>
          <a:sy n="78" d="100"/>
        </p:scale>
        <p:origin x="966" y="126"/>
      </p:cViewPr>
      <p:guideLst>
        <p:guide orient="horz" pos="2160"/>
        <p:guide pos="2880"/>
      </p:guideLst>
    </p:cSldViewPr>
  </p:slideViewPr>
  <p:notesTextViewPr>
    <p:cViewPr>
      <p:scale>
        <a:sx n="400" d="100"/>
        <a:sy n="400" d="100"/>
      </p:scale>
      <p:origin x="0" y="0"/>
    </p:cViewPr>
  </p:notesTextViewPr>
  <p:sorterViewPr>
    <p:cViewPr>
      <p:scale>
        <a:sx n="100" d="100"/>
        <a:sy n="100" d="100"/>
      </p:scale>
      <p:origin x="0" y="0"/>
    </p:cViewPr>
  </p:sorterViewPr>
  <p:notesViewPr>
    <p:cSldViewPr>
      <p:cViewPr varScale="1">
        <p:scale>
          <a:sx n="70" d="100"/>
          <a:sy n="70" d="100"/>
        </p:scale>
        <p:origin x="41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8F3CC-6503-49CA-9FBE-3E170A61BF0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0AB84A-F93D-4634-8BB9-67D262A729D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859C47B-70BE-4B82-80BC-7698E1161644}" type="datetimeFigureOut">
              <a:rPr lang="en-US" smtClean="0"/>
              <a:t>11/20/2019</a:t>
            </a:fld>
            <a:endParaRPr lang="en-US" dirty="0"/>
          </a:p>
        </p:txBody>
      </p:sp>
      <p:sp>
        <p:nvSpPr>
          <p:cNvPr id="4" name="Footer Placeholder 3">
            <a:extLst>
              <a:ext uri="{FF2B5EF4-FFF2-40B4-BE49-F238E27FC236}">
                <a16:creationId xmlns:a16="http://schemas.microsoft.com/office/drawing/2014/main" id="{508B1C9E-EE7D-40A6-AC7C-2A913F72C50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2709C8A-BE3B-4C3C-AB23-1523C61DFDF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3EC58EB-88EB-4C37-BE09-F6EB624F87FF}" type="slidenum">
              <a:rPr lang="en-US" smtClean="0"/>
              <a:t>‹#›</a:t>
            </a:fld>
            <a:endParaRPr lang="en-US" dirty="0"/>
          </a:p>
        </p:txBody>
      </p:sp>
    </p:spTree>
    <p:extLst>
      <p:ext uri="{BB962C8B-B14F-4D97-AF65-F5344CB8AC3E}">
        <p14:creationId xmlns:p14="http://schemas.microsoft.com/office/powerpoint/2010/main" val="67248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DED2048C-0F75-4663-BBB1-5E56C948265C}" type="datetimeFigureOut">
              <a:rPr lang="nb-NO" smtClean="0"/>
              <a:t>20.11.2019</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269662F5-0433-4BB2-89E6-2F3C8089C228}" type="slidenum">
              <a:rPr lang="nb-NO" smtClean="0"/>
              <a:t>‹#›</a:t>
            </a:fld>
            <a:endParaRPr lang="nb-NO"/>
          </a:p>
        </p:txBody>
      </p:sp>
    </p:spTree>
    <p:extLst>
      <p:ext uri="{BB962C8B-B14F-4D97-AF65-F5344CB8AC3E}">
        <p14:creationId xmlns:p14="http://schemas.microsoft.com/office/powerpoint/2010/main" val="361860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a:t>
            </a:fld>
            <a:endParaRPr lang="nb-NO"/>
          </a:p>
        </p:txBody>
      </p:sp>
    </p:spTree>
    <p:extLst>
      <p:ext uri="{BB962C8B-B14F-4D97-AF65-F5344CB8AC3E}">
        <p14:creationId xmlns:p14="http://schemas.microsoft.com/office/powerpoint/2010/main" val="101208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10</a:t>
            </a:fld>
            <a:endParaRPr lang="nb-NO"/>
          </a:p>
        </p:txBody>
      </p:sp>
    </p:spTree>
    <p:extLst>
      <p:ext uri="{BB962C8B-B14F-4D97-AF65-F5344CB8AC3E}">
        <p14:creationId xmlns:p14="http://schemas.microsoft.com/office/powerpoint/2010/main" val="333452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11</a:t>
            </a:fld>
            <a:endParaRPr lang="nb-NO"/>
          </a:p>
        </p:txBody>
      </p:sp>
    </p:spTree>
    <p:extLst>
      <p:ext uri="{BB962C8B-B14F-4D97-AF65-F5344CB8AC3E}">
        <p14:creationId xmlns:p14="http://schemas.microsoft.com/office/powerpoint/2010/main" val="283536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B461E0-B0F6-4F7F-B4EE-0851F5718C93}" type="slidenum">
              <a:rPr lang="en-GB" smtClean="0"/>
              <a:pPr>
                <a:defRPr/>
              </a:pPr>
              <a:t>2</a:t>
            </a:fld>
            <a:endParaRPr lang="en-GB" dirty="0"/>
          </a:p>
        </p:txBody>
      </p:sp>
    </p:spTree>
    <p:extLst>
      <p:ext uri="{BB962C8B-B14F-4D97-AF65-F5344CB8AC3E}">
        <p14:creationId xmlns:p14="http://schemas.microsoft.com/office/powerpoint/2010/main" val="24259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3</a:t>
            </a:fld>
            <a:endParaRPr lang="nb-NO"/>
          </a:p>
        </p:txBody>
      </p:sp>
    </p:spTree>
    <p:extLst>
      <p:ext uri="{BB962C8B-B14F-4D97-AF65-F5344CB8AC3E}">
        <p14:creationId xmlns:p14="http://schemas.microsoft.com/office/powerpoint/2010/main" val="106837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4</a:t>
            </a:fld>
            <a:endParaRPr lang="nb-NO"/>
          </a:p>
        </p:txBody>
      </p:sp>
    </p:spTree>
    <p:extLst>
      <p:ext uri="{BB962C8B-B14F-4D97-AF65-F5344CB8AC3E}">
        <p14:creationId xmlns:p14="http://schemas.microsoft.com/office/powerpoint/2010/main" val="393788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5</a:t>
            </a:fld>
            <a:endParaRPr lang="nb-NO"/>
          </a:p>
        </p:txBody>
      </p:sp>
    </p:spTree>
    <p:extLst>
      <p:ext uri="{BB962C8B-B14F-4D97-AF65-F5344CB8AC3E}">
        <p14:creationId xmlns:p14="http://schemas.microsoft.com/office/powerpoint/2010/main" val="180928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6</a:t>
            </a:fld>
            <a:endParaRPr lang="nb-NO"/>
          </a:p>
        </p:txBody>
      </p:sp>
    </p:spTree>
    <p:extLst>
      <p:ext uri="{BB962C8B-B14F-4D97-AF65-F5344CB8AC3E}">
        <p14:creationId xmlns:p14="http://schemas.microsoft.com/office/powerpoint/2010/main" val="422263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269662F5-0433-4BB2-89E6-2F3C8089C228}" type="slidenum">
              <a:rPr lang="nb-NO" smtClean="0"/>
              <a:t>7</a:t>
            </a:fld>
            <a:endParaRPr lang="nb-NO"/>
          </a:p>
        </p:txBody>
      </p:sp>
    </p:spTree>
    <p:extLst>
      <p:ext uri="{BB962C8B-B14F-4D97-AF65-F5344CB8AC3E}">
        <p14:creationId xmlns:p14="http://schemas.microsoft.com/office/powerpoint/2010/main" val="316068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8</a:t>
            </a:fld>
            <a:endParaRPr lang="nb-NO"/>
          </a:p>
        </p:txBody>
      </p:sp>
    </p:spTree>
    <p:extLst>
      <p:ext uri="{BB962C8B-B14F-4D97-AF65-F5344CB8AC3E}">
        <p14:creationId xmlns:p14="http://schemas.microsoft.com/office/powerpoint/2010/main" val="182321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9662F5-0433-4BB2-89E6-2F3C8089C228}" type="slidenum">
              <a:rPr lang="nb-NO" smtClean="0"/>
              <a:t>9</a:t>
            </a:fld>
            <a:endParaRPr lang="nb-NO"/>
          </a:p>
        </p:txBody>
      </p:sp>
    </p:spTree>
    <p:extLst>
      <p:ext uri="{BB962C8B-B14F-4D97-AF65-F5344CB8AC3E}">
        <p14:creationId xmlns:p14="http://schemas.microsoft.com/office/powerpoint/2010/main" val="3673589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3748-5982-4FE1-9760-36B03C9AA53A}"/>
              </a:ext>
            </a:extLst>
          </p:cNvPr>
          <p:cNvSpPr>
            <a:spLocks noGrp="1"/>
          </p:cNvSpPr>
          <p:nvPr>
            <p:ph type="title"/>
          </p:nvPr>
        </p:nvSpPr>
        <p:spPr>
          <a:xfrm>
            <a:off x="628650" y="365126"/>
            <a:ext cx="7886700" cy="1325563"/>
          </a:xfrm>
        </p:spPr>
        <p:txBody>
          <a:bodyPr>
            <a:normAutofit/>
          </a:bodyPr>
          <a:lstStyle>
            <a:lvl1pPr>
              <a:defRPr sz="2800" b="1"/>
            </a:lvl1pPr>
          </a:lstStyle>
          <a:p>
            <a:r>
              <a:rPr lang="en-US" dirty="0"/>
              <a:t>Click to edit Master title style</a:t>
            </a:r>
          </a:p>
        </p:txBody>
      </p:sp>
      <p:sp>
        <p:nvSpPr>
          <p:cNvPr id="5" name="Date Placeholder 4">
            <a:extLst>
              <a:ext uri="{FF2B5EF4-FFF2-40B4-BE49-F238E27FC236}">
                <a16:creationId xmlns:a16="http://schemas.microsoft.com/office/drawing/2014/main" id="{3F1C0C11-6046-4D25-BCF9-2B6E8A2EDCEE}"/>
              </a:ext>
            </a:extLst>
          </p:cNvPr>
          <p:cNvSpPr>
            <a:spLocks noGrp="1"/>
          </p:cNvSpPr>
          <p:nvPr>
            <p:ph type="dt" sz="half" idx="10"/>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89B1AD44-0F55-411B-8E13-C7002C490C66}"/>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pic>
        <p:nvPicPr>
          <p:cNvPr id="8" name="Picture 3">
            <a:extLst>
              <a:ext uri="{FF2B5EF4-FFF2-40B4-BE49-F238E27FC236}">
                <a16:creationId xmlns:a16="http://schemas.microsoft.com/office/drawing/2014/main" id="{678A9831-B76A-4B9C-812D-32A753AC6FA1}"/>
              </a:ext>
            </a:extLst>
          </p:cNvPr>
          <p:cNvPicPr>
            <a:picLocks noChangeAspect="1" noChangeArrowheads="1"/>
          </p:cNvPicPr>
          <p:nvPr userDrawn="1"/>
        </p:nvPicPr>
        <p:blipFill>
          <a:blip r:embed="rId2" cstate="print"/>
          <a:srcRect/>
          <a:stretch>
            <a:fillRect/>
          </a:stretch>
        </p:blipFill>
        <p:spPr bwMode="auto">
          <a:xfrm>
            <a:off x="3419872" y="6400643"/>
            <a:ext cx="1969129" cy="276540"/>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0893AF91-1CB3-4E94-9E6D-6BC33B2345D7}"/>
              </a:ext>
            </a:extLst>
          </p:cNvPr>
          <p:cNvCxnSpPr/>
          <p:nvPr userDrawn="1"/>
        </p:nvCxnSpPr>
        <p:spPr>
          <a:xfrm>
            <a:off x="628650" y="1772816"/>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65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256D-4145-42BA-920C-8ECA7C493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14D751-C3A8-4C2B-B56A-D9E7BB6AF15E}"/>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98FD26D-4488-494B-947E-76473A3BA260}"/>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5" name="Slide Number Placeholder 4">
            <a:extLst>
              <a:ext uri="{FF2B5EF4-FFF2-40B4-BE49-F238E27FC236}">
                <a16:creationId xmlns:a16="http://schemas.microsoft.com/office/drawing/2014/main" id="{E333CAD7-91EB-46C9-85CE-A45AB9240E66}"/>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45856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9A7F3-61DA-4059-85A4-2F9B8BF7B0FF}"/>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22074264-DB28-4AF3-BC8F-741F70E45C68}"/>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4" name="Slide Number Placeholder 3">
            <a:extLst>
              <a:ext uri="{FF2B5EF4-FFF2-40B4-BE49-F238E27FC236}">
                <a16:creationId xmlns:a16="http://schemas.microsoft.com/office/drawing/2014/main" id="{09D3758A-10D7-46EE-BEAD-C476A868564B}"/>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79702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8449-D5DD-49A7-9FE6-D5888E3698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29FA5C-21C0-4C80-9AD9-C58E0ADFB1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88D34-8321-4C4A-B2D8-A5C5A843C3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CACED8-C5B0-4B34-B64C-83752261932E}"/>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47B6BE26-F037-4245-9855-F82E315D269B}"/>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7" name="Slide Number Placeholder 6">
            <a:extLst>
              <a:ext uri="{FF2B5EF4-FFF2-40B4-BE49-F238E27FC236}">
                <a16:creationId xmlns:a16="http://schemas.microsoft.com/office/drawing/2014/main" id="{B632185E-BB9B-4C57-A93D-E91FEF0A480B}"/>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97905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3417-2544-45B6-8992-CBC1991837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B7C27B-25E9-46C3-AA99-40B34C187C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7DABFFF-B787-4F66-A9B6-5C07E30FFF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E8CB437-F0DE-4BEB-818A-69146E631D01}"/>
              </a:ext>
            </a:extLst>
          </p:cNvPr>
          <p:cNvSpPr>
            <a:spLocks noGrp="1"/>
          </p:cNvSpPr>
          <p:nvPr>
            <p:ph type="dt" sz="half" idx="10"/>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B5B4A943-FDD9-41DC-86D6-22E3D0361A05}"/>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2086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97F9-F74B-409D-A47E-960F74C1F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ED44DD-E116-4A03-BEFB-63EE083EA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407BA-5803-4786-B86E-334871C2B4B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C9E5BD5-B280-4DF6-8F1A-D5665C748283}"/>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92D7EDBF-7F7C-416F-8AB5-D63FF67D3F5C}"/>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14359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AC593-006D-4A2B-A6B0-B316283AD36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7D2CC4-7A66-4AAD-A115-D05084C599B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68624-7298-450A-A1D1-29087B17E16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9A0AA88B-F1CE-43BF-94A3-593FD8724330}"/>
              </a:ext>
            </a:extLst>
          </p:cNvPr>
          <p:cNvSpPr>
            <a:spLocks noGrp="1"/>
          </p:cNvSpPr>
          <p:nvPr>
            <p:ph type="ftr" sz="quarter" idx="11"/>
          </p:nvPr>
        </p:nvSpPr>
        <p:spPr>
          <a:xfrm>
            <a:off x="3028950" y="6356351"/>
            <a:ext cx="3086100" cy="365125"/>
          </a:xfrm>
          <a:prstGeom prst="rect">
            <a:avLst/>
          </a:prstGeom>
        </p:spPr>
        <p:txBody>
          <a:bodyPr/>
          <a:lstStyle/>
          <a:p>
            <a:pPr>
              <a:defRPr/>
            </a:pPr>
            <a:endParaRPr lang="en-US" dirty="0"/>
          </a:p>
        </p:txBody>
      </p:sp>
      <p:sp>
        <p:nvSpPr>
          <p:cNvPr id="6" name="Slide Number Placeholder 5">
            <a:extLst>
              <a:ext uri="{FF2B5EF4-FFF2-40B4-BE49-F238E27FC236}">
                <a16:creationId xmlns:a16="http://schemas.microsoft.com/office/drawing/2014/main" id="{CE1C1E9F-9DF5-431A-9183-5ACC593CAD10}"/>
              </a:ext>
            </a:extLst>
          </p:cNvPr>
          <p:cNvSpPr>
            <a:spLocks noGrp="1"/>
          </p:cNvSpPr>
          <p:nvPr>
            <p:ph type="sldNum" sz="quarter" idx="12"/>
          </p:nvPr>
        </p:nvSpPr>
        <p:spPr/>
        <p:txBody>
          <a:bodyPr/>
          <a:lstStyle/>
          <a:p>
            <a:pPr>
              <a:defRPr/>
            </a:pPr>
            <a:fld id="{4235042A-AA97-41CF-9B62-78C2D1D6B534}" type="slidenum">
              <a:rPr lang="en-US" smtClean="0"/>
              <a:pPr>
                <a:defRPr/>
              </a:pPr>
              <a:t>‹#›</a:t>
            </a:fld>
            <a:endParaRPr lang="en-US" dirty="0"/>
          </a:p>
        </p:txBody>
      </p:sp>
    </p:spTree>
    <p:extLst>
      <p:ext uri="{BB962C8B-B14F-4D97-AF65-F5344CB8AC3E}">
        <p14:creationId xmlns:p14="http://schemas.microsoft.com/office/powerpoint/2010/main" val="405169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2FA95FD-6D5C-4601-965C-9F42634A94D4}"/>
              </a:ext>
            </a:extLst>
          </p:cNvPr>
          <p:cNvGraphicFramePr>
            <a:graphicFrameLocks noChangeAspect="1"/>
          </p:cNvGraphicFramePr>
          <p:nvPr userDrawn="1">
            <p:custDataLst>
              <p:tags r:id="rId2"/>
            </p:custDataLst>
            <p:extLst/>
          </p:nvPr>
        </p:nvGraphicFramePr>
        <p:xfrm>
          <a:off x="1191" y="1587"/>
          <a:ext cx="1191" cy="1588"/>
        </p:xfrm>
        <a:graphic>
          <a:graphicData uri="http://schemas.openxmlformats.org/presentationml/2006/ole">
            <mc:AlternateContent xmlns:mc="http://schemas.openxmlformats.org/markup-compatibility/2006">
              <mc:Choice xmlns:v="urn:schemas-microsoft-com:vml" Requires="v">
                <p:oleObj spid="_x0000_s1114"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A2FA95FD-6D5C-4601-965C-9F42634A94D4}"/>
                          </a:ext>
                        </a:extLst>
                      </p:cNvPr>
                      <p:cNvPicPr/>
                      <p:nvPr/>
                    </p:nvPicPr>
                    <p:blipFill>
                      <a:blip r:embed="rId6"/>
                      <a:stretch>
                        <a:fillRect/>
                      </a:stretch>
                    </p:blipFill>
                    <p:spPr>
                      <a:xfrm>
                        <a:off x="1191" y="1587"/>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22C8EE-0B23-412D-B730-EB5378BFC3EA}"/>
              </a:ext>
            </a:extLst>
          </p:cNvPr>
          <p:cNvSpPr/>
          <p:nvPr userDrawn="1">
            <p:custDataLst>
              <p:tags r:id="rId3"/>
            </p:custDataLst>
          </p:nvPr>
        </p:nvSpPr>
        <p:spPr>
          <a:xfrm>
            <a:off x="0" y="0"/>
            <a:ext cx="119032" cy="1587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GB" sz="2699" b="1" i="0" baseline="0" dirty="0">
              <a:latin typeface="Arial" panose="020B0604020202020204" pitchFamily="34" charset="0"/>
              <a:ea typeface="+mj-ea"/>
              <a:cs typeface="+mj-cs"/>
              <a:sym typeface="Arial" panose="020B0604020202020204" pitchFamily="34" charset="0"/>
            </a:endParaRPr>
          </a:p>
        </p:txBody>
      </p:sp>
      <p:sp>
        <p:nvSpPr>
          <p:cNvPr id="29698" name="Rectangle 2"/>
          <p:cNvSpPr>
            <a:spLocks noGrp="1" noChangeArrowheads="1"/>
          </p:cNvSpPr>
          <p:nvPr>
            <p:ph type="ctrTitle" hasCustomPrompt="1"/>
          </p:nvPr>
        </p:nvSpPr>
        <p:spPr>
          <a:xfrm>
            <a:off x="388670" y="1641140"/>
            <a:ext cx="3967967" cy="4092117"/>
          </a:xfrm>
          <a:solidFill>
            <a:schemeClr val="tx1">
              <a:alpha val="50000"/>
            </a:schemeClr>
          </a:solidFill>
          <a:ln>
            <a:noFill/>
          </a:ln>
        </p:spPr>
        <p:txBody>
          <a:bodyPr wrap="square" lIns="384077" tIns="384077" rIns="384077" bIns="384077" anchor="t" anchorCtr="0">
            <a:noAutofit/>
          </a:bodyPr>
          <a:lstStyle>
            <a:lvl1pPr>
              <a:defRPr sz="2699" baseline="0">
                <a:solidFill>
                  <a:schemeClr val="bg1"/>
                </a:solidFill>
              </a:defRPr>
            </a:lvl1pPr>
          </a:lstStyle>
          <a:p>
            <a:pPr lvl="0"/>
            <a:r>
              <a:rPr lang="en-GB" noProof="0" dirty="0"/>
              <a:t>Click to add title</a:t>
            </a:r>
          </a:p>
        </p:txBody>
      </p:sp>
      <p:sp>
        <p:nvSpPr>
          <p:cNvPr id="3" name="Text Placeholder 2"/>
          <p:cNvSpPr>
            <a:spLocks noGrp="1"/>
          </p:cNvSpPr>
          <p:nvPr>
            <p:ph type="body" sz="quarter" idx="10" hasCustomPrompt="1"/>
          </p:nvPr>
        </p:nvSpPr>
        <p:spPr>
          <a:xfrm>
            <a:off x="388699" y="4677139"/>
            <a:ext cx="3967967" cy="384117"/>
          </a:xfrm>
          <a:prstGeom prst="rect">
            <a:avLst/>
          </a:prstGeom>
          <a:noFill/>
        </p:spPr>
        <p:txBody>
          <a:bodyPr wrap="none" lIns="384077" tIns="0" rIns="384077" bIns="0" anchor="b" anchorCtr="0">
            <a:noAutofit/>
          </a:bodyPr>
          <a:lstStyle>
            <a:lvl1pPr marL="0" indent="0">
              <a:buNone/>
              <a:defRPr sz="1200" b="1" baseline="0">
                <a:solidFill>
                  <a:schemeClr val="bg1"/>
                </a:solidFill>
              </a:defRPr>
            </a:lvl1pPr>
          </a:lstStyle>
          <a:p>
            <a:r>
              <a:rPr lang="en-GB" noProof="0"/>
              <a:t>Location, Month DD, YYYY</a:t>
            </a:r>
            <a:endParaRPr lang="en-GB" noProof="0" dirty="0"/>
          </a:p>
        </p:txBody>
      </p:sp>
      <p:sp>
        <p:nvSpPr>
          <p:cNvPr id="21" name="Text Placeholder 2"/>
          <p:cNvSpPr>
            <a:spLocks noGrp="1"/>
          </p:cNvSpPr>
          <p:nvPr>
            <p:ph type="body" sz="quarter" idx="11" hasCustomPrompt="1"/>
          </p:nvPr>
        </p:nvSpPr>
        <p:spPr>
          <a:xfrm>
            <a:off x="388699" y="5061256"/>
            <a:ext cx="3967967" cy="672000"/>
          </a:xfrm>
          <a:prstGeom prst="rect">
            <a:avLst/>
          </a:prstGeom>
          <a:noFill/>
        </p:spPr>
        <p:txBody>
          <a:bodyPr wrap="square" lIns="384077" tIns="72014" rIns="384077" bIns="360072" anchor="t" anchorCtr="0">
            <a:noAutofit/>
          </a:bodyPr>
          <a:lstStyle>
            <a:lvl1pPr marL="0" indent="0">
              <a:buNone/>
              <a:defRPr sz="1200" b="1">
                <a:solidFill>
                  <a:schemeClr val="bg1"/>
                </a:solidFill>
              </a:defRPr>
            </a:lvl1pPr>
          </a:lstStyle>
          <a:p>
            <a:r>
              <a:rPr lang="en-GB" noProof="0"/>
              <a:t>Name Nameson, Title, Aker Solutions</a:t>
            </a:r>
            <a:endParaRPr lang="en-GB" noProof="0" dirty="0"/>
          </a:p>
        </p:txBody>
      </p:sp>
      <p:sp>
        <p:nvSpPr>
          <p:cNvPr id="20" name="Rectangle 19"/>
          <p:cNvSpPr/>
          <p:nvPr userDrawn="1"/>
        </p:nvSpPr>
        <p:spPr>
          <a:xfrm>
            <a:off x="388671" y="120001"/>
            <a:ext cx="3967967" cy="1521139"/>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9" tIns="22850" rIns="45699" bIns="22850" numCol="1" spcCol="0" rtlCol="0" fromWordArt="0" anchor="ctr" anchorCtr="0" forceAA="0" compatLnSpc="1">
            <a:prstTxWarp prst="textNoShape">
              <a:avLst/>
            </a:prstTxWarp>
            <a:noAutofit/>
          </a:bodyPr>
          <a:lstStyle/>
          <a:p>
            <a:pPr algn="ctr" eaLnBrk="1"/>
            <a:endParaRPr lang="en-GB" sz="1350" noProof="0" dirty="0"/>
          </a:p>
        </p:txBody>
      </p:sp>
      <p:sp>
        <p:nvSpPr>
          <p:cNvPr id="10" name="Rectangle 4"/>
          <p:cNvSpPr>
            <a:spLocks noGrp="1" noChangeArrowheads="1"/>
          </p:cNvSpPr>
          <p:nvPr>
            <p:ph type="dt" sz="half" idx="2"/>
          </p:nvPr>
        </p:nvSpPr>
        <p:spPr bwMode="auto">
          <a:xfrm>
            <a:off x="5724128" y="6500651"/>
            <a:ext cx="903638"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600" smtClean="0">
                <a:solidFill>
                  <a:schemeClr val="bg1"/>
                </a:solidFill>
                <a:latin typeface="Arial" charset="0"/>
                <a:cs typeface="Arial" charset="0"/>
              </a:defRPr>
            </a:lvl1pPr>
          </a:lstStyle>
          <a:p>
            <a:pPr>
              <a:defRPr/>
            </a:pPr>
            <a:fld id="{A7A3A13D-B1C2-41DB-A600-1C8505057F5C}" type="datetime4">
              <a:rPr lang="en-GB" noProof="0" smtClean="0"/>
              <a:t>20 November 2019</a:t>
            </a:fld>
            <a:endParaRPr lang="en-GB" noProof="0" dirty="0"/>
          </a:p>
        </p:txBody>
      </p:sp>
      <p:sp>
        <p:nvSpPr>
          <p:cNvPr id="13" name="Rectangle 5"/>
          <p:cNvSpPr>
            <a:spLocks noGrp="1" noChangeArrowheads="1"/>
          </p:cNvSpPr>
          <p:nvPr>
            <p:ph type="ftr" sz="quarter" idx="3"/>
          </p:nvPr>
        </p:nvSpPr>
        <p:spPr bwMode="auto">
          <a:xfrm>
            <a:off x="2483768" y="6500647"/>
            <a:ext cx="2736304"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eaLnBrk="1">
              <a:defRPr sz="600" smtClean="0">
                <a:solidFill>
                  <a:schemeClr val="bg1"/>
                </a:solidFill>
                <a:latin typeface="Arial" charset="0"/>
                <a:cs typeface="Arial" charset="0"/>
              </a:defRPr>
            </a:lvl1pPr>
          </a:lstStyle>
          <a:p>
            <a:pPr>
              <a:defRPr/>
            </a:pPr>
            <a:endParaRPr lang="en-GB" noProof="0" dirty="0"/>
          </a:p>
        </p:txBody>
      </p:sp>
      <p:sp>
        <p:nvSpPr>
          <p:cNvPr id="14" name="Rectangle 6"/>
          <p:cNvSpPr>
            <a:spLocks noGrp="1" noChangeArrowheads="1"/>
          </p:cNvSpPr>
          <p:nvPr>
            <p:ph type="sldNum" sz="quarter" idx="4"/>
          </p:nvPr>
        </p:nvSpPr>
        <p:spPr bwMode="auto">
          <a:xfrm>
            <a:off x="6792834" y="6503156"/>
            <a:ext cx="515471"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600">
                <a:solidFill>
                  <a:schemeClr val="bg1"/>
                </a:solidFill>
                <a:latin typeface="Arial" charset="0"/>
                <a:cs typeface="Arial" charset="0"/>
              </a:defRPr>
            </a:lvl1pPr>
          </a:lstStyle>
          <a:p>
            <a:pPr>
              <a:defRPr/>
            </a:pPr>
            <a:r>
              <a:rPr lang="en-GB" noProof="0" dirty="0"/>
              <a:t>Slide </a:t>
            </a:r>
            <a:fld id="{925E5FCC-3EDC-4D23-8FBB-014909B7681F}" type="slidenum">
              <a:rPr lang="en-GB" noProof="0" smtClean="0"/>
              <a:pPr>
                <a:defRPr/>
              </a:pPr>
              <a:t>‹#›</a:t>
            </a:fld>
            <a:r>
              <a:rPr lang="en-GB" noProof="0" dirty="0"/>
              <a:t> </a:t>
            </a:r>
          </a:p>
        </p:txBody>
      </p:sp>
      <p:sp>
        <p:nvSpPr>
          <p:cNvPr id="11" name="Rectangle 10"/>
          <p:cNvSpPr/>
          <p:nvPr userDrawn="1"/>
        </p:nvSpPr>
        <p:spPr>
          <a:xfrm>
            <a:off x="90000" y="6117168"/>
            <a:ext cx="8965020" cy="6208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3" tIns="40812" rIns="81623" bIns="40812" numCol="1" spcCol="0" rtlCol="0" fromWordArt="0" anchor="ctr" anchorCtr="0" forceAA="0" compatLnSpc="1">
            <a:prstTxWarp prst="textNoShape">
              <a:avLst/>
            </a:prstTxWarp>
            <a:noAutofit/>
          </a:bodyPr>
          <a:lstStyle/>
          <a:p>
            <a:pPr algn="ctr" eaLnBrk="1"/>
            <a:endParaRPr lang="en-GB" sz="1350" noProof="0" dirty="0"/>
          </a:p>
        </p:txBody>
      </p:sp>
      <p:sp>
        <p:nvSpPr>
          <p:cNvPr id="18" name="Rectangle 17"/>
          <p:cNvSpPr/>
          <p:nvPr userDrawn="1"/>
        </p:nvSpPr>
        <p:spPr>
          <a:xfrm>
            <a:off x="388670" y="5733256"/>
            <a:ext cx="3967967" cy="1004744"/>
          </a:xfrm>
          <a:prstGeom prst="rect">
            <a:avLst/>
          </a:prstGeom>
          <a:solidFill>
            <a:schemeClr val="tx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9" tIns="22850" rIns="45699" bIns="22850" numCol="1" spcCol="0" rtlCol="0" fromWordArt="0" anchor="ctr" anchorCtr="0" forceAA="0" compatLnSpc="1">
            <a:prstTxWarp prst="textNoShape">
              <a:avLst/>
            </a:prstTxWarp>
            <a:noAutofit/>
          </a:bodyPr>
          <a:lstStyle/>
          <a:p>
            <a:pPr algn="ctr" eaLnBrk="1"/>
            <a:endParaRPr lang="en-GB" sz="1350" noProof="0" dirty="0"/>
          </a:p>
        </p:txBody>
      </p:sp>
    </p:spTree>
    <p:extLst>
      <p:ext uri="{BB962C8B-B14F-4D97-AF65-F5344CB8AC3E}">
        <p14:creationId xmlns:p14="http://schemas.microsoft.com/office/powerpoint/2010/main" val="20052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92B53-61A5-4987-A390-766F21BBB0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FFCD6-1F12-44A0-ACD8-D0889F824D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8F8AB-DB98-4B46-8A0F-DCCA5D24C0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5FF98D68-7981-4079-AD09-F1D17F1FEA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35042A-AA97-41CF-9B62-78C2D1D6B534}" type="slidenum">
              <a:rPr lang="en-US" smtClean="0"/>
              <a:pPr>
                <a:defRPr/>
              </a:pPr>
              <a:t>‹#›</a:t>
            </a:fld>
            <a:endParaRPr lang="en-US" dirty="0"/>
          </a:p>
        </p:txBody>
      </p:sp>
      <p:pic>
        <p:nvPicPr>
          <p:cNvPr id="7" name="Picture 3">
            <a:extLst>
              <a:ext uri="{FF2B5EF4-FFF2-40B4-BE49-F238E27FC236}">
                <a16:creationId xmlns:a16="http://schemas.microsoft.com/office/drawing/2014/main" id="{0D22A85C-E772-4D5C-9269-201EE0DAF5ED}"/>
              </a:ext>
            </a:extLst>
          </p:cNvPr>
          <p:cNvPicPr>
            <a:picLocks noChangeAspect="1" noChangeArrowheads="1"/>
          </p:cNvPicPr>
          <p:nvPr userDrawn="1"/>
        </p:nvPicPr>
        <p:blipFill>
          <a:blip r:embed="rId10" cstate="print"/>
          <a:srcRect/>
          <a:stretch>
            <a:fillRect/>
          </a:stretch>
        </p:blipFill>
        <p:spPr bwMode="auto">
          <a:xfrm>
            <a:off x="3419872" y="6400643"/>
            <a:ext cx="1969129" cy="276540"/>
          </a:xfrm>
          <a:prstGeom prst="rect">
            <a:avLst/>
          </a:prstGeom>
          <a:noFill/>
          <a:ln w="9525">
            <a:noFill/>
            <a:miter lim="800000"/>
            <a:headEnd/>
            <a:tailEnd/>
          </a:ln>
        </p:spPr>
      </p:pic>
      <p:cxnSp>
        <p:nvCxnSpPr>
          <p:cNvPr id="8" name="Straight Connector 7">
            <a:extLst>
              <a:ext uri="{FF2B5EF4-FFF2-40B4-BE49-F238E27FC236}">
                <a16:creationId xmlns:a16="http://schemas.microsoft.com/office/drawing/2014/main" id="{97FCCE7D-925F-445F-BB38-59862C8D54CC}"/>
              </a:ext>
            </a:extLst>
          </p:cNvPr>
          <p:cNvCxnSpPr/>
          <p:nvPr userDrawn="1"/>
        </p:nvCxnSpPr>
        <p:spPr>
          <a:xfrm>
            <a:off x="628650" y="1772816"/>
            <a:ext cx="7886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464840"/>
      </p:ext>
    </p:extLst>
  </p:cSld>
  <p:clrMap bg1="lt1" tx1="dk1" bg2="lt2" tx2="dk2" accent1="accent1" accent2="accent2" accent3="accent3" accent4="accent4" accent5="accent5" accent6="accent6" hlink="hlink" folHlink="folHlink"/>
  <p:sldLayoutIdLst>
    <p:sldLayoutId id="2147483873" r:id="rId1"/>
    <p:sldLayoutId id="2147483875" r:id="rId2"/>
    <p:sldLayoutId id="2147483876" r:id="rId3"/>
    <p:sldLayoutId id="2147483877" r:id="rId4"/>
    <p:sldLayoutId id="2147483878" r:id="rId5"/>
    <p:sldLayoutId id="2147483879" r:id="rId6"/>
    <p:sldLayoutId id="2147483880" r:id="rId7"/>
    <p:sldLayoutId id="2147483881"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pn2003.no/en/user/regis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628650" y="-243407"/>
            <a:ext cx="7886700" cy="936104"/>
          </a:xfrm>
        </p:spPr>
        <p:txBody>
          <a:bodyPr>
            <a:normAutofit fontScale="90000"/>
          </a:bodyPr>
          <a:lstStyle/>
          <a:p>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endParaRPr lang="en-US" b="1" dirty="0">
              <a:latin typeface="FangSong" panose="02010609060101010101" pitchFamily="49" charset="-122"/>
              <a:ea typeface="FangSong" panose="02010609060101010101" pitchFamily="49" charset="-122"/>
            </a:endParaRPr>
          </a:p>
        </p:txBody>
      </p:sp>
      <p:sp>
        <p:nvSpPr>
          <p:cNvPr id="2" name="Rektangel 1">
            <a:extLst>
              <a:ext uri="{FF2B5EF4-FFF2-40B4-BE49-F238E27FC236}">
                <a16:creationId xmlns:a16="http://schemas.microsoft.com/office/drawing/2014/main" id="{849E2509-FEF1-48DE-8B43-CD9896246549}"/>
              </a:ext>
            </a:extLst>
          </p:cNvPr>
          <p:cNvSpPr/>
          <p:nvPr/>
        </p:nvSpPr>
        <p:spPr>
          <a:xfrm>
            <a:off x="539552" y="1059123"/>
            <a:ext cx="5643052" cy="461665"/>
          </a:xfrm>
          <a:prstGeom prst="rect">
            <a:avLst/>
          </a:prstGeom>
        </p:spPr>
        <p:txBody>
          <a:bodyPr wrap="square">
            <a:spAutoFit/>
          </a:bodyPr>
          <a:lstStyle/>
          <a:p>
            <a:r>
              <a:rPr lang="en-GB" sz="2400" i="1" dirty="0">
                <a:solidFill>
                  <a:srgbClr val="002060"/>
                </a:solidFill>
                <a:latin typeface="Georgia" panose="02040502050405020303" pitchFamily="18" charset="0"/>
              </a:rPr>
              <a:t>Seminar of Oslo Commune and OXLO</a:t>
            </a:r>
            <a:endParaRPr lang="en-GB" sz="2400" i="1" dirty="0">
              <a:solidFill>
                <a:srgbClr val="002060"/>
              </a:solidFill>
            </a:endParaRPr>
          </a:p>
        </p:txBody>
      </p:sp>
      <p:sp>
        <p:nvSpPr>
          <p:cNvPr id="4" name="Rektangel 3">
            <a:extLst>
              <a:ext uri="{FF2B5EF4-FFF2-40B4-BE49-F238E27FC236}">
                <a16:creationId xmlns:a16="http://schemas.microsoft.com/office/drawing/2014/main" id="{5A73EA26-FFC3-45D6-807D-2451D58067F9}"/>
              </a:ext>
            </a:extLst>
          </p:cNvPr>
          <p:cNvSpPr/>
          <p:nvPr/>
        </p:nvSpPr>
        <p:spPr>
          <a:xfrm>
            <a:off x="944723" y="2348880"/>
            <a:ext cx="7254552" cy="3231654"/>
          </a:xfrm>
          <a:prstGeom prst="rect">
            <a:avLst/>
          </a:prstGeom>
        </p:spPr>
        <p:txBody>
          <a:bodyPr wrap="square">
            <a:spAutoFit/>
          </a:bodyPr>
          <a:lstStyle/>
          <a:p>
            <a:pPr algn="ctr"/>
            <a:r>
              <a:rPr lang="en-GB" sz="4000" dirty="0">
                <a:solidFill>
                  <a:srgbClr val="7030A0"/>
                </a:solidFill>
                <a:latin typeface="&amp;quot"/>
              </a:rPr>
              <a:t>How can NAV help you find a job? </a:t>
            </a:r>
          </a:p>
          <a:p>
            <a:pPr marL="457200" indent="-457200" algn="ctr">
              <a:buFontTx/>
              <a:buChar char="-"/>
            </a:pPr>
            <a:r>
              <a:rPr lang="en-GB" sz="3200" dirty="0">
                <a:solidFill>
                  <a:srgbClr val="7030A0"/>
                </a:solidFill>
                <a:latin typeface="&amp;quot"/>
              </a:rPr>
              <a:t>A look at employment schemes in Norway</a:t>
            </a:r>
          </a:p>
          <a:p>
            <a:pPr algn="ctr"/>
            <a:endParaRPr lang="en-GB" sz="3200" dirty="0">
              <a:solidFill>
                <a:srgbClr val="7030A0"/>
              </a:solidFill>
              <a:latin typeface="&amp;quot"/>
            </a:endParaRPr>
          </a:p>
          <a:p>
            <a:pPr algn="ctr"/>
            <a:endParaRPr lang="en-GB" sz="3200" dirty="0">
              <a:solidFill>
                <a:srgbClr val="7030A0"/>
              </a:solidFill>
              <a:latin typeface="&amp;quot"/>
            </a:endParaRPr>
          </a:p>
          <a:p>
            <a:pPr algn="ctr"/>
            <a:r>
              <a:rPr lang="en-GB" i="1" dirty="0">
                <a:solidFill>
                  <a:srgbClr val="0070C0"/>
                </a:solidFill>
                <a:latin typeface="&amp;quot"/>
              </a:rPr>
              <a:t>Litteraturhuset, Oslo</a:t>
            </a:r>
          </a:p>
          <a:p>
            <a:pPr algn="ctr"/>
            <a:r>
              <a:rPr lang="en-GB" i="1" dirty="0">
                <a:solidFill>
                  <a:srgbClr val="0070C0"/>
                </a:solidFill>
                <a:latin typeface="&amp;quot"/>
              </a:rPr>
              <a:t>20 November 2019</a:t>
            </a:r>
            <a:endParaRPr lang="en-GB" b="0" i="1" u="none" strike="noStrike" dirty="0">
              <a:solidFill>
                <a:srgbClr val="0070C0"/>
              </a:solidFill>
              <a:effectLst/>
              <a:latin typeface="&amp;quot"/>
            </a:endParaRPr>
          </a:p>
        </p:txBody>
      </p:sp>
    </p:spTree>
    <p:extLst>
      <p:ext uri="{BB962C8B-B14F-4D97-AF65-F5344CB8AC3E}">
        <p14:creationId xmlns:p14="http://schemas.microsoft.com/office/powerpoint/2010/main" val="226634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628650" y="-243407"/>
            <a:ext cx="7886700" cy="936104"/>
          </a:xfrm>
        </p:spPr>
        <p:txBody>
          <a:bodyPr>
            <a:normAutofit fontScale="90000"/>
          </a:bodyPr>
          <a:lstStyle/>
          <a:p>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r>
              <a:rPr lang="en-US" b="1" dirty="0">
                <a:latin typeface="FangSong" panose="02010609060101010101" pitchFamily="49" charset="-122"/>
                <a:ea typeface="FangSong" panose="02010609060101010101" pitchFamily="49" charset="-122"/>
              </a:rPr>
              <a:t>CPN activities 2019</a:t>
            </a:r>
          </a:p>
        </p:txBody>
      </p:sp>
      <p:pic>
        <p:nvPicPr>
          <p:cNvPr id="4" name="Bilde 3">
            <a:extLst>
              <a:ext uri="{FF2B5EF4-FFF2-40B4-BE49-F238E27FC236}">
                <a16:creationId xmlns:a16="http://schemas.microsoft.com/office/drawing/2014/main" id="{570D495A-7D7C-4BB8-B8AF-1C5F2FB60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40580"/>
          </a:xfrm>
          <a:prstGeom prst="rect">
            <a:avLst/>
          </a:prstGeom>
        </p:spPr>
      </p:pic>
    </p:spTree>
    <p:extLst>
      <p:ext uri="{BB962C8B-B14F-4D97-AF65-F5344CB8AC3E}">
        <p14:creationId xmlns:p14="http://schemas.microsoft.com/office/powerpoint/2010/main" val="113726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628650" y="-243407"/>
            <a:ext cx="7886700" cy="936104"/>
          </a:xfrm>
        </p:spPr>
        <p:txBody>
          <a:bodyPr>
            <a:normAutofit fontScale="90000"/>
          </a:bodyPr>
          <a:lstStyle/>
          <a:p>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r>
              <a:rPr lang="en-US" b="1" dirty="0">
                <a:latin typeface="FangSong" panose="02010609060101010101" pitchFamily="49" charset="-122"/>
                <a:ea typeface="FangSong" panose="02010609060101010101" pitchFamily="49" charset="-122"/>
              </a:rPr>
              <a:t>CPN activities 2019</a:t>
            </a:r>
          </a:p>
        </p:txBody>
      </p:sp>
      <p:pic>
        <p:nvPicPr>
          <p:cNvPr id="5" name="Bilde 4">
            <a:extLst>
              <a:ext uri="{FF2B5EF4-FFF2-40B4-BE49-F238E27FC236}">
                <a16:creationId xmlns:a16="http://schemas.microsoft.com/office/drawing/2014/main" id="{1CBEFF81-E649-4593-81BD-5C07CD16A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5416"/>
            <a:ext cx="9144000" cy="6096000"/>
          </a:xfrm>
          <a:prstGeom prst="rect">
            <a:avLst/>
          </a:prstGeom>
        </p:spPr>
      </p:pic>
    </p:spTree>
    <p:extLst>
      <p:ext uri="{BB962C8B-B14F-4D97-AF65-F5344CB8AC3E}">
        <p14:creationId xmlns:p14="http://schemas.microsoft.com/office/powerpoint/2010/main" val="165105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E87A7-1A5A-4AB0-AEF3-9814D952AC76}"/>
              </a:ext>
            </a:extLst>
          </p:cNvPr>
          <p:cNvPicPr>
            <a:picLocks noChangeAspect="1"/>
          </p:cNvPicPr>
          <p:nvPr/>
        </p:nvPicPr>
        <p:blipFill>
          <a:blip r:embed="rId5"/>
          <a:stretch>
            <a:fillRect/>
          </a:stretch>
        </p:blipFill>
        <p:spPr>
          <a:xfrm>
            <a:off x="388670" y="1688832"/>
            <a:ext cx="8143770" cy="3522431"/>
          </a:xfrm>
          <a:prstGeom prst="rect">
            <a:avLst/>
          </a:prstGeom>
        </p:spPr>
      </p:pic>
      <p:graphicFrame>
        <p:nvGraphicFramePr>
          <p:cNvPr id="2" name="Object 1" hidden="1">
            <a:extLst>
              <a:ext uri="{FF2B5EF4-FFF2-40B4-BE49-F238E27FC236}">
                <a16:creationId xmlns:a16="http://schemas.microsoft.com/office/drawing/2014/main" id="{8B038F47-2ED6-483F-BCE6-156258F3D960}"/>
              </a:ext>
            </a:extLst>
          </p:cNvPr>
          <p:cNvGraphicFramePr>
            <a:graphicFrameLocks noChangeAspect="1"/>
          </p:cNvGraphicFramePr>
          <p:nvPr>
            <p:custDataLst>
              <p:tags r:id="rId2"/>
            </p:custDataLst>
            <p:extLst/>
          </p:nvPr>
        </p:nvGraphicFramePr>
        <p:xfrm>
          <a:off x="1191" y="858515"/>
          <a:ext cx="1191" cy="1191"/>
        </p:xfrm>
        <a:graphic>
          <a:graphicData uri="http://schemas.openxmlformats.org/presentationml/2006/ole">
            <mc:AlternateContent xmlns:mc="http://schemas.openxmlformats.org/markup-compatibility/2006">
              <mc:Choice xmlns:v="urn:schemas-microsoft-com:vml" Requires="v">
                <p:oleObj spid="_x0000_s3166" name="think-cell Slide" r:id="rId6" imgW="270" imgH="270" progId="TCLayout.ActiveDocument.1">
                  <p:embed/>
                </p:oleObj>
              </mc:Choice>
              <mc:Fallback>
                <p:oleObj name="think-cell Slide" r:id="rId6" imgW="270" imgH="270" progId="TCLayout.ActiveDocument.1">
                  <p:embed/>
                  <p:pic>
                    <p:nvPicPr>
                      <p:cNvPr id="2" name="Object 1" hidden="1">
                        <a:extLst>
                          <a:ext uri="{FF2B5EF4-FFF2-40B4-BE49-F238E27FC236}">
                            <a16:creationId xmlns:a16="http://schemas.microsoft.com/office/drawing/2014/main" id="{8B038F47-2ED6-483F-BCE6-156258F3D960}"/>
                          </a:ext>
                        </a:extLst>
                      </p:cNvPr>
                      <p:cNvPicPr/>
                      <p:nvPr/>
                    </p:nvPicPr>
                    <p:blipFill>
                      <a:blip r:embed="rId7"/>
                      <a:stretch>
                        <a:fillRect/>
                      </a:stretch>
                    </p:blipFill>
                    <p:spPr>
                      <a:xfrm>
                        <a:off x="1191" y="858515"/>
                        <a:ext cx="1191" cy="1191"/>
                      </a:xfrm>
                      <a:prstGeom prst="rect">
                        <a:avLst/>
                      </a:prstGeom>
                    </p:spPr>
                  </p:pic>
                </p:oleObj>
              </mc:Fallback>
            </mc:AlternateContent>
          </a:graphicData>
        </a:graphic>
      </p:graphicFrame>
      <p:sp>
        <p:nvSpPr>
          <p:cNvPr id="6" name="Title 5"/>
          <p:cNvSpPr>
            <a:spLocks noGrp="1"/>
          </p:cNvSpPr>
          <p:nvPr>
            <p:ph type="ctrTitle"/>
          </p:nvPr>
        </p:nvSpPr>
        <p:spPr>
          <a:xfrm>
            <a:off x="388670" y="1641140"/>
            <a:ext cx="3967967" cy="4092117"/>
          </a:xfrm>
        </p:spPr>
        <p:txBody>
          <a:bodyPr/>
          <a:lstStyle/>
          <a:p>
            <a:r>
              <a:rPr lang="nb-NO" sz="2200" b="1" dirty="0">
                <a:latin typeface="FangSong" panose="02010609060101010101" pitchFamily="49" charset="-122"/>
                <a:ea typeface="FangSong" panose="02010609060101010101" pitchFamily="49" charset="-122"/>
              </a:rPr>
              <a:t>CPN as a Platform....</a:t>
            </a:r>
            <a:endParaRPr lang="en-GB" sz="2200" b="1" dirty="0">
              <a:latin typeface="FangSong" panose="02010609060101010101" pitchFamily="49" charset="-122"/>
              <a:ea typeface="FangSong" panose="02010609060101010101" pitchFamily="49" charset="-122"/>
            </a:endParaRPr>
          </a:p>
        </p:txBody>
      </p:sp>
      <p:sp>
        <p:nvSpPr>
          <p:cNvPr id="31" name="Text Placeholder 30"/>
          <p:cNvSpPr>
            <a:spLocks noGrp="1"/>
          </p:cNvSpPr>
          <p:nvPr>
            <p:ph type="body" sz="quarter" idx="11"/>
          </p:nvPr>
        </p:nvSpPr>
        <p:spPr>
          <a:xfrm>
            <a:off x="388670" y="5764247"/>
            <a:ext cx="3967967" cy="672000"/>
          </a:xfrm>
        </p:spPr>
        <p:txBody>
          <a:bodyPr/>
          <a:lstStyle/>
          <a:p>
            <a:pPr algn="ctr"/>
            <a:r>
              <a:rPr lang="nb-NO" altLang="zh-CN" sz="1600" dirty="0">
                <a:latin typeface="FangSong" panose="02010609060101010101" pitchFamily="49" charset="-122"/>
                <a:ea typeface="FangSong" panose="02010609060101010101" pitchFamily="49" charset="-122"/>
                <a:cs typeface="Arial" panose="020B0604020202020204" pitchFamily="34" charset="0"/>
              </a:rPr>
              <a:t>Dr. Xiuhua Zhang</a:t>
            </a:r>
          </a:p>
        </p:txBody>
      </p:sp>
      <p:pic>
        <p:nvPicPr>
          <p:cNvPr id="8" name="Picture 7">
            <a:extLst>
              <a:ext uri="{FF2B5EF4-FFF2-40B4-BE49-F238E27FC236}">
                <a16:creationId xmlns:a16="http://schemas.microsoft.com/office/drawing/2014/main" id="{DB80F175-02F5-4DFE-8CA1-0A5085C10620}"/>
              </a:ext>
            </a:extLst>
          </p:cNvPr>
          <p:cNvPicPr>
            <a:picLocks noChangeAspect="1"/>
          </p:cNvPicPr>
          <p:nvPr/>
        </p:nvPicPr>
        <p:blipFill>
          <a:blip r:embed="rId8"/>
          <a:stretch>
            <a:fillRect/>
          </a:stretch>
        </p:blipFill>
        <p:spPr>
          <a:xfrm>
            <a:off x="5508104" y="6093296"/>
            <a:ext cx="2051694" cy="476764"/>
          </a:xfrm>
          <a:prstGeom prst="rect">
            <a:avLst/>
          </a:prstGeom>
        </p:spPr>
      </p:pic>
      <p:sp>
        <p:nvSpPr>
          <p:cNvPr id="10" name="Plassholder for tekst 9">
            <a:extLst>
              <a:ext uri="{FF2B5EF4-FFF2-40B4-BE49-F238E27FC236}">
                <a16:creationId xmlns:a16="http://schemas.microsoft.com/office/drawing/2014/main" id="{DAC64A93-4512-4F06-9448-BDA1EEE928A1}"/>
              </a:ext>
            </a:extLst>
          </p:cNvPr>
          <p:cNvSpPr>
            <a:spLocks noGrp="1"/>
          </p:cNvSpPr>
          <p:nvPr>
            <p:ph type="body" sz="quarter" idx="10"/>
          </p:nvPr>
        </p:nvSpPr>
        <p:spPr>
          <a:xfrm>
            <a:off x="251520" y="5103579"/>
            <a:ext cx="4176464" cy="384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Liiteraturhuset</a:t>
            </a:r>
            <a:r>
              <a:rPr lang="nb-NO" dirty="0"/>
              <a:t>, 20/11 2019</a:t>
            </a:r>
            <a:endParaRPr lang="en-GB" dirty="0"/>
          </a:p>
        </p:txBody>
      </p:sp>
    </p:spTree>
    <p:extLst>
      <p:ext uri="{BB962C8B-B14F-4D97-AF65-F5344CB8AC3E}">
        <p14:creationId xmlns:p14="http://schemas.microsoft.com/office/powerpoint/2010/main" val="3159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611559" y="2060848"/>
            <a:ext cx="7920881" cy="3888432"/>
          </a:xfrm>
          <a:prstGeom prst="rect">
            <a:avLst/>
          </a:prstGeom>
          <a:solidFill>
            <a:schemeClr val="accent1">
              <a:lumMod val="40000"/>
              <a:lumOff val="60000"/>
            </a:schemeClr>
          </a:solidFill>
          <a:ln w="9525">
            <a:noFill/>
            <a:miter lim="800000"/>
            <a:headEnd/>
            <a:tailEnd/>
          </a:ln>
        </p:spPr>
        <p:txBody>
          <a:bodyPr anchor="t"/>
          <a:lstStyle/>
          <a:p>
            <a:pPr marL="285750" indent="-285750">
              <a:buFont typeface="Arial" panose="020B0604020202020204" pitchFamily="34" charset="0"/>
              <a:buChar char="•"/>
            </a:pPr>
            <a:r>
              <a:rPr lang="en-GB" dirty="0">
                <a:latin typeface="FangSong" panose="02010609060101010101" pitchFamily="49" charset="-122"/>
                <a:ea typeface="FangSong" panose="02010609060101010101" pitchFamily="49" charset="-122"/>
              </a:rPr>
              <a:t>To provide a social networking platform and enhance communication among Chinese living in Norway and facilitate fellow members’ career advancement and academic achievement </a:t>
            </a:r>
          </a:p>
          <a:p>
            <a:pPr marL="285750" indent="-285750">
              <a:buFont typeface="Arial" panose="020B0604020202020204" pitchFamily="34" charset="0"/>
              <a:buChar char="•"/>
            </a:pPr>
            <a:r>
              <a:rPr lang="en-GB" dirty="0">
                <a:latin typeface="FangSong" panose="02010609060101010101" pitchFamily="49" charset="-122"/>
                <a:ea typeface="FangSong" panose="02010609060101010101" pitchFamily="49" charset="-122"/>
              </a:rPr>
              <a:t>To promote mutual understanding and friendship between people of Norway and China and to promote Chinese tradition and culture in Norway. </a:t>
            </a:r>
          </a:p>
          <a:p>
            <a:pPr marL="285750" indent="-285750">
              <a:buFont typeface="Arial" panose="020B0604020202020204" pitchFamily="34" charset="0"/>
              <a:buChar char="•"/>
            </a:pPr>
            <a:r>
              <a:rPr lang="en-GB" dirty="0">
                <a:latin typeface="FangSong" panose="02010609060101010101" pitchFamily="49" charset="-122"/>
                <a:ea typeface="FangSong" panose="02010609060101010101" pitchFamily="49" charset="-122"/>
              </a:rPr>
              <a:t>To enhance communications and cooperation between Norway and China in areas such as: culture and education, business and economy, science and technology, social development, etc. </a:t>
            </a:r>
          </a:p>
          <a:p>
            <a:pPr marL="285750" indent="-285750">
              <a:buFont typeface="Arial" panose="020B0604020202020204" pitchFamily="34" charset="0"/>
              <a:buChar char="•"/>
            </a:pPr>
            <a:r>
              <a:rPr lang="en-GB" dirty="0">
                <a:latin typeface="FangSong" panose="02010609060101010101" pitchFamily="49" charset="-122"/>
                <a:ea typeface="FangSong" panose="02010609060101010101" pitchFamily="49" charset="-122"/>
              </a:rPr>
              <a:t>To provide consulting services for relevant organizations and enterprises in China and Norway. </a:t>
            </a:r>
          </a:p>
          <a:p>
            <a:pPr marL="285750" indent="-285750">
              <a:buFont typeface="Arial" panose="020B0604020202020204" pitchFamily="34" charset="0"/>
              <a:buChar char="•"/>
            </a:pPr>
            <a:r>
              <a:rPr lang="en-GB" dirty="0">
                <a:latin typeface="FangSong" panose="02010609060101010101" pitchFamily="49" charset="-122"/>
                <a:ea typeface="FangSong" panose="02010609060101010101" pitchFamily="49" charset="-122"/>
              </a:rPr>
              <a:t>To promote cultural diversity and encourage active integration of the immigrants into the Norwegian society based on the  abiding Norwegian laws and regulations.  </a:t>
            </a:r>
          </a:p>
        </p:txBody>
      </p:sp>
      <p:sp>
        <p:nvSpPr>
          <p:cNvPr id="5" name="Title 3">
            <a:extLst>
              <a:ext uri="{FF2B5EF4-FFF2-40B4-BE49-F238E27FC236}">
                <a16:creationId xmlns:a16="http://schemas.microsoft.com/office/drawing/2014/main" id="{C5D06BCA-224A-43A1-AF43-95A21D506833}"/>
              </a:ext>
            </a:extLst>
          </p:cNvPr>
          <p:cNvSpPr>
            <a:spLocks noGrp="1"/>
          </p:cNvSpPr>
          <p:nvPr>
            <p:ph type="title"/>
          </p:nvPr>
        </p:nvSpPr>
        <p:spPr>
          <a:xfrm>
            <a:off x="628650" y="365126"/>
            <a:ext cx="7886700" cy="1325563"/>
          </a:xfrm>
        </p:spPr>
        <p:txBody>
          <a:bodyPr/>
          <a:lstStyle/>
          <a:p>
            <a:br>
              <a:rPr lang="en-US" altLang="zh-CN" dirty="0">
                <a:latin typeface="FangSong" panose="02010609060101010101" pitchFamily="49" charset="-122"/>
                <a:ea typeface="FangSong" panose="02010609060101010101" pitchFamily="49" charset="-122"/>
                <a:cs typeface="Times New Roman" panose="02020603050405020304" pitchFamily="18" charset="0"/>
              </a:rPr>
            </a:br>
            <a:br>
              <a:rPr lang="en-US" altLang="zh-CN" dirty="0">
                <a:latin typeface="FangSong" panose="02010609060101010101" pitchFamily="49" charset="-122"/>
                <a:ea typeface="FangSong" panose="02010609060101010101" pitchFamily="49" charset="-122"/>
                <a:cs typeface="Times New Roman" panose="02020603050405020304" pitchFamily="18" charset="0"/>
              </a:rPr>
            </a:br>
            <a:r>
              <a:rPr lang="en-US" altLang="zh-CN" dirty="0">
                <a:latin typeface="FangSong" panose="02010609060101010101" pitchFamily="49" charset="-122"/>
                <a:ea typeface="FangSong" panose="02010609060101010101" pitchFamily="49" charset="-122"/>
                <a:cs typeface="Times New Roman" panose="02020603050405020304" pitchFamily="18" charset="0"/>
              </a:rPr>
              <a:t>Visions of CPN</a:t>
            </a:r>
            <a:endParaRPr lang="en-US" dirty="0">
              <a:latin typeface="FangSong" panose="02010609060101010101" pitchFamily="49" charset="-122"/>
              <a:ea typeface="FangSong" panose="02010609060101010101" pitchFamily="49" charset="-122"/>
              <a:cs typeface="Times New Roman" panose="02020603050405020304" pitchFamily="18" charset="0"/>
            </a:endParaRPr>
          </a:p>
        </p:txBody>
      </p:sp>
      <p:pic>
        <p:nvPicPr>
          <p:cNvPr id="1026" name="Picture 2" descr="Bilderesultat for our mission icon">
            <a:extLst>
              <a:ext uri="{FF2B5EF4-FFF2-40B4-BE49-F238E27FC236}">
                <a16:creationId xmlns:a16="http://schemas.microsoft.com/office/drawing/2014/main" id="{53472EDA-FD14-4975-8B71-88274393C0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2464" y="1042617"/>
            <a:ext cx="64807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4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0C58CA3-68CE-4D6D-91B3-5202229EDE61}"/>
              </a:ext>
            </a:extLst>
          </p:cNvPr>
          <p:cNvSpPr>
            <a:spLocks noGrp="1"/>
          </p:cNvSpPr>
          <p:nvPr>
            <p:ph type="title"/>
          </p:nvPr>
        </p:nvSpPr>
        <p:spPr>
          <a:xfrm>
            <a:off x="628277" y="208848"/>
            <a:ext cx="7886700" cy="1325563"/>
          </a:xfrm>
        </p:spPr>
        <p:txBody>
          <a:bodyPr>
            <a:normAutofit fontScale="90000"/>
          </a:bodyPr>
          <a:lstStyle/>
          <a:p>
            <a:br>
              <a:rPr lang="en-US" altLang="zh-CN" b="1" dirty="0">
                <a:latin typeface="FangSong" panose="02010609060101010101" pitchFamily="49" charset="-122"/>
                <a:ea typeface="FangSong" panose="02010609060101010101" pitchFamily="49" charset="-122"/>
                <a:cs typeface="Arial" panose="020B0604020202020204" pitchFamily="34" charset="0"/>
              </a:rPr>
            </a:br>
            <a:br>
              <a:rPr lang="en-US" altLang="zh-CN" b="1" dirty="0">
                <a:latin typeface="FangSong" panose="02010609060101010101" pitchFamily="49" charset="-122"/>
                <a:ea typeface="FangSong" panose="02010609060101010101" pitchFamily="49" charset="-122"/>
                <a:cs typeface="Arial" panose="020B0604020202020204" pitchFamily="34" charset="0"/>
              </a:rPr>
            </a:br>
            <a:r>
              <a:rPr lang="nb-NO" altLang="zh-CN" b="1" dirty="0">
                <a:latin typeface="FangSong" panose="02010609060101010101" pitchFamily="49" charset="-122"/>
                <a:ea typeface="FangSong" panose="02010609060101010101" pitchFamily="49" charset="-122"/>
                <a:cs typeface="Arial" panose="020B0604020202020204" pitchFamily="34" charset="0"/>
              </a:rPr>
              <a:t>Who </a:t>
            </a:r>
            <a:r>
              <a:rPr lang="nb-NO" altLang="zh-CN" b="1" dirty="0" err="1">
                <a:latin typeface="FangSong" panose="02010609060101010101" pitchFamily="49" charset="-122"/>
                <a:ea typeface="FangSong" panose="02010609060101010101" pitchFamily="49" charset="-122"/>
                <a:cs typeface="Arial" panose="020B0604020202020204" pitchFamily="34" charset="0"/>
              </a:rPr>
              <a:t>are</a:t>
            </a:r>
            <a:r>
              <a:rPr lang="nb-NO" altLang="zh-CN" b="1" dirty="0">
                <a:latin typeface="FangSong" panose="02010609060101010101" pitchFamily="49" charset="-122"/>
                <a:ea typeface="FangSong" panose="02010609060101010101" pitchFamily="49" charset="-122"/>
                <a:cs typeface="Arial" panose="020B0604020202020204" pitchFamily="34" charset="0"/>
              </a:rPr>
              <a:t> </a:t>
            </a:r>
            <a:r>
              <a:rPr lang="nb-NO" altLang="zh-CN" b="1" dirty="0" err="1">
                <a:latin typeface="FangSong" panose="02010609060101010101" pitchFamily="49" charset="-122"/>
                <a:ea typeface="FangSong" panose="02010609060101010101" pitchFamily="49" charset="-122"/>
                <a:cs typeface="Arial" panose="020B0604020202020204" pitchFamily="34" charset="0"/>
              </a:rPr>
              <a:t>we</a:t>
            </a:r>
            <a:r>
              <a:rPr lang="nb-NO" altLang="zh-CN" b="1" dirty="0">
                <a:latin typeface="FangSong" panose="02010609060101010101" pitchFamily="49" charset="-122"/>
                <a:ea typeface="FangSong" panose="02010609060101010101" pitchFamily="49" charset="-122"/>
                <a:cs typeface="Arial" panose="020B0604020202020204" pitchFamily="34" charset="0"/>
              </a:rPr>
              <a:t>?</a:t>
            </a:r>
            <a:endParaRPr lang="en-US" b="1" dirty="0">
              <a:latin typeface="FangSong" panose="02010609060101010101" pitchFamily="49" charset="-122"/>
              <a:ea typeface="FangSong" panose="02010609060101010101" pitchFamily="49" charset="-122"/>
              <a:cs typeface="Arial" panose="020B0604020202020204" pitchFamily="34" charset="0"/>
            </a:endParaRPr>
          </a:p>
        </p:txBody>
      </p:sp>
      <p:sp>
        <p:nvSpPr>
          <p:cNvPr id="6" name="Rectangle 5">
            <a:extLst>
              <a:ext uri="{FF2B5EF4-FFF2-40B4-BE49-F238E27FC236}">
                <a16:creationId xmlns:a16="http://schemas.microsoft.com/office/drawing/2014/main" id="{DECBB95B-C0A1-489E-BFA3-0E637868AD4C}"/>
              </a:ext>
            </a:extLst>
          </p:cNvPr>
          <p:cNvSpPr/>
          <p:nvPr/>
        </p:nvSpPr>
        <p:spPr>
          <a:xfrm>
            <a:off x="628277" y="1749918"/>
            <a:ext cx="7886701" cy="4524315"/>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A Professional Association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established</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in</a:t>
            </a:r>
            <a:r>
              <a:rPr lang="zh-CN" altLang="en-US"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Oct</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2013 (</a:t>
            </a:r>
            <a:r>
              <a:rPr lang="en-US" altLang="zh-CN"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CPN for short, </a:t>
            </a:r>
            <a:r>
              <a:rPr lang="en-US" altLang="zh-CN" dirty="0">
                <a:latin typeface="FangSong" panose="02010609060101010101" pitchFamily="49" charset="-122"/>
                <a:ea typeface="FangSong" panose="02010609060101010101" pitchFamily="49" charset="-122"/>
                <a:cs typeface="Arial" panose="020B0604020202020204" pitchFamily="34" charset="0"/>
              </a:rPr>
              <a:t>cpn2003.no</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a:t>
            </a:r>
            <a:endParaRPr lang="en-US" altLang="zh-CN"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a:p>
            <a:pPr marL="285750" indent="-285750">
              <a:buFont typeface="Arial" panose="020B0604020202020204" pitchFamily="34" charset="0"/>
              <a:buChar char="•"/>
            </a:pPr>
            <a:r>
              <a:rPr lang="nb-NO" altLang="ja-JP" dirty="0" err="1">
                <a:solidFill>
                  <a:srgbClr val="212121"/>
                </a:solidFill>
                <a:latin typeface="FangSong" panose="02010609060101010101" pitchFamily="49" charset="-122"/>
                <a:ea typeface="FangSong" panose="02010609060101010101" pitchFamily="49" charset="-122"/>
                <a:cs typeface="Arial" panose="020B0604020202020204" pitchFamily="34" charset="0"/>
              </a:rPr>
              <a:t>Runing</a:t>
            </a:r>
            <a:r>
              <a:rPr lang="nb-NO" altLang="ja-JP"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ja-JP" dirty="0" err="1">
                <a:solidFill>
                  <a:srgbClr val="212121"/>
                </a:solidFill>
                <a:latin typeface="FangSong" panose="02010609060101010101" pitchFamily="49" charset="-122"/>
                <a:ea typeface="FangSong" panose="02010609060101010101" pitchFamily="49" charset="-122"/>
                <a:cs typeface="Arial" panose="020B0604020202020204" pitchFamily="34" charset="0"/>
              </a:rPr>
              <a:t>Competence</a:t>
            </a:r>
            <a:r>
              <a:rPr lang="nb-NO" altLang="ja-JP" dirty="0">
                <a:solidFill>
                  <a:srgbClr val="212121"/>
                </a:solidFill>
                <a:latin typeface="FangSong" panose="02010609060101010101" pitchFamily="49" charset="-122"/>
                <a:ea typeface="FangSong" panose="02010609060101010101" pitchFamily="49" charset="-122"/>
                <a:cs typeface="Arial" panose="020B0604020202020204" pitchFamily="34" charset="0"/>
              </a:rPr>
              <a:t> Center for Immigrants </a:t>
            </a:r>
            <a:r>
              <a:rPr lang="nb-NO" altLang="ja-JP" dirty="0" err="1">
                <a:solidFill>
                  <a:srgbClr val="212121"/>
                </a:solidFill>
                <a:latin typeface="FangSong" panose="02010609060101010101" pitchFamily="49" charset="-122"/>
                <a:ea typeface="FangSong" panose="02010609060101010101" pitchFamily="49" charset="-122"/>
                <a:cs typeface="Arial" panose="020B0604020202020204" pitchFamily="34" charset="0"/>
              </a:rPr>
              <a:t>since</a:t>
            </a:r>
            <a:r>
              <a:rPr lang="nb-NO" altLang="ja-JP" dirty="0">
                <a:solidFill>
                  <a:srgbClr val="212121"/>
                </a:solidFill>
                <a:latin typeface="FangSong" panose="02010609060101010101" pitchFamily="49" charset="-122"/>
                <a:ea typeface="FangSong" panose="02010609060101010101" pitchFamily="49" charset="-122"/>
                <a:cs typeface="Arial" panose="020B0604020202020204" pitchFamily="34" charset="0"/>
              </a:rPr>
              <a:t> 2013 </a:t>
            </a:r>
            <a:r>
              <a:rPr lang="nb-NO" altLang="ja-JP" dirty="0" err="1">
                <a:solidFill>
                  <a:srgbClr val="212121"/>
                </a:solidFill>
                <a:latin typeface="FangSong" panose="02010609060101010101" pitchFamily="49" charset="-122"/>
                <a:ea typeface="FangSong" panose="02010609060101010101" pitchFamily="49" charset="-122"/>
                <a:cs typeface="Arial" panose="020B0604020202020204" pitchFamily="34" charset="0"/>
              </a:rPr>
              <a:t>supported</a:t>
            </a:r>
            <a:r>
              <a:rPr lang="nb-NO" altLang="ja-JP" dirty="0">
                <a:solidFill>
                  <a:srgbClr val="212121"/>
                </a:solidFill>
                <a:latin typeface="FangSong" panose="02010609060101010101" pitchFamily="49" charset="-122"/>
                <a:ea typeface="FangSong" panose="02010609060101010101" pitchFamily="49" charset="-122"/>
                <a:cs typeface="Arial" panose="020B0604020202020204" pitchFamily="34" charset="0"/>
              </a:rPr>
              <a:t> by IMDI</a:t>
            </a:r>
          </a:p>
          <a:p>
            <a:pPr marL="285750" indent="-285750">
              <a:buFont typeface="Arial" panose="020B0604020202020204" pitchFamily="34" charset="0"/>
              <a:buChar char="•"/>
            </a:pP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‘Top 10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Immigrants’award</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Five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members</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of</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CPN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awarded</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in </a:t>
            </a:r>
            <a:r>
              <a:rPr lang="en-US"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2005</a:t>
            </a:r>
            <a:r>
              <a:rPr lang="zh-CN" altLang="en-US" dirty="0">
                <a:solidFill>
                  <a:srgbClr val="212121"/>
                </a:solidFill>
                <a:latin typeface="FangSong" panose="02010609060101010101" pitchFamily="49" charset="-122"/>
                <a:ea typeface="FangSong" panose="02010609060101010101" pitchFamily="49" charset="-122"/>
                <a:cs typeface="Arial" panose="020B0604020202020204" pitchFamily="34" charset="0"/>
              </a:rPr>
              <a:t>，</a:t>
            </a:r>
            <a:r>
              <a:rPr lang="en-US"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2008</a:t>
            </a:r>
            <a:r>
              <a:rPr lang="zh-CN" altLang="en-US" dirty="0">
                <a:solidFill>
                  <a:srgbClr val="212121"/>
                </a:solidFill>
                <a:latin typeface="FangSong" panose="02010609060101010101" pitchFamily="49" charset="-122"/>
                <a:ea typeface="FangSong" panose="02010609060101010101" pitchFamily="49" charset="-122"/>
                <a:cs typeface="Arial" panose="020B0604020202020204" pitchFamily="34" charset="0"/>
              </a:rPr>
              <a:t>，</a:t>
            </a:r>
            <a:r>
              <a:rPr lang="en-US"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2009, 2011 and 2012</a:t>
            </a:r>
            <a:endParaRPr lang="en-US" dirty="0">
              <a:latin typeface="FangSong" panose="02010609060101010101" pitchFamily="49" charset="-122"/>
              <a:ea typeface="FangSong" panose="02010609060101010101" pitchFamily="49" charset="-122"/>
              <a:cs typeface="Arial" panose="020B0604020202020204" pitchFamily="34" charset="0"/>
            </a:endParaRPr>
          </a:p>
          <a:p>
            <a:pPr marL="285750" indent="-285750">
              <a:buFont typeface="Arial" panose="020B0604020202020204" pitchFamily="34" charset="0"/>
              <a:buChar char="•"/>
            </a:pPr>
            <a:r>
              <a:rPr lang="en-US" altLang="zh-CN"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CPN membership – Higher education and Chinese roots, living or working in Norway</a:t>
            </a:r>
          </a:p>
          <a:p>
            <a:pPr marL="285750" indent="-285750">
              <a:buFont typeface="Arial" panose="020B0604020202020204" pitchFamily="34" charset="0"/>
              <a:buChar char="•"/>
            </a:pPr>
            <a:r>
              <a:rPr lang="en-US" altLang="zh-CN"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Over </a:t>
            </a:r>
            <a:r>
              <a:rPr lang="en-US" altLang="zh-CN" b="1" dirty="0">
                <a:solidFill>
                  <a:srgbClr val="212121"/>
                </a:solidFill>
                <a:latin typeface="FangSong" panose="02010609060101010101" pitchFamily="49" charset="-122"/>
                <a:ea typeface="FangSong" panose="02010609060101010101" pitchFamily="49" charset="-122"/>
                <a:cs typeface="Arial" panose="020B0604020202020204" pitchFamily="34" charset="0"/>
              </a:rPr>
              <a:t>8</a:t>
            </a:r>
            <a:r>
              <a:rPr lang="en-US" altLang="zh-CN" b="1"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00/1000 </a:t>
            </a:r>
            <a:r>
              <a:rPr lang="nb-NO" altLang="zh-CN" b="0" i="0" dirty="0" err="1">
                <a:solidFill>
                  <a:srgbClr val="212121"/>
                </a:solidFill>
                <a:effectLst/>
                <a:latin typeface="FangSong" panose="02010609060101010101" pitchFamily="49" charset="-122"/>
                <a:ea typeface="FangSong" panose="02010609060101010101" pitchFamily="49" charset="-122"/>
                <a:cs typeface="Arial" panose="020B0604020202020204" pitchFamily="34" charset="0"/>
              </a:rPr>
              <a:t>members</a:t>
            </a:r>
            <a:r>
              <a:rPr lang="nb-NO" altLang="zh-CN"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 One</a:t>
            </a:r>
            <a:r>
              <a:rPr lang="en-GB" dirty="0"/>
              <a:t> </a:t>
            </a:r>
            <a:r>
              <a:rPr lang="nb-NO" altLang="zh-CN" b="0" i="0" dirty="0" err="1">
                <a:solidFill>
                  <a:srgbClr val="212121"/>
                </a:solidFill>
                <a:effectLst/>
                <a:latin typeface="FangSong" panose="02010609060101010101" pitchFamily="49" charset="-122"/>
                <a:ea typeface="FangSong" panose="02010609060101010101" pitchFamily="49" charset="-122"/>
                <a:cs typeface="Arial" panose="020B0604020202020204" pitchFamily="34" charset="0"/>
              </a:rPr>
              <a:t>academician</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en-US" altLang="zh-CN" b="1"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1/3</a:t>
            </a:r>
            <a:r>
              <a:rPr lang="zh-CN" altLang="en-US"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 </a:t>
            </a:r>
            <a:r>
              <a:rPr lang="nb-NO" altLang="zh-CN" b="0" i="0" dirty="0" err="1">
                <a:solidFill>
                  <a:srgbClr val="212121"/>
                </a:solidFill>
                <a:effectLst/>
                <a:latin typeface="FangSong" panose="02010609060101010101" pitchFamily="49" charset="-122"/>
                <a:ea typeface="FangSong" panose="02010609060101010101" pitchFamily="49" charset="-122"/>
                <a:cs typeface="Arial" panose="020B0604020202020204" pitchFamily="34" charset="0"/>
              </a:rPr>
              <a:t>PhD</a:t>
            </a:r>
            <a:r>
              <a:rPr lang="nb-NO" altLang="zh-CN"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a:t>
            </a:r>
            <a:r>
              <a:rPr lang="nb-NO" altLang="zh-CN" b="0" i="0" dirty="0" err="1">
                <a:solidFill>
                  <a:srgbClr val="212121"/>
                </a:solidFill>
                <a:effectLst/>
                <a:latin typeface="FangSong" panose="02010609060101010101" pitchFamily="49" charset="-122"/>
                <a:ea typeface="FangSong" panose="02010609060101010101" pitchFamily="49" charset="-122"/>
                <a:cs typeface="Arial" panose="020B0604020202020204" pitchFamily="34" charset="0"/>
              </a:rPr>
              <a:t>Dr.degree</a:t>
            </a:r>
            <a:r>
              <a:rPr lang="zh-CN" altLang="en-US" b="0" i="0" dirty="0">
                <a:solidFill>
                  <a:srgbClr val="212121"/>
                </a:solidFill>
                <a:effectLst/>
                <a:latin typeface="FangSong" panose="02010609060101010101" pitchFamily="49" charset="-122"/>
                <a:ea typeface="FangSong" panose="02010609060101010101" pitchFamily="49" charset="-122"/>
                <a:cs typeface="Arial" panose="020B0604020202020204" pitchFamily="34" charset="0"/>
              </a:rPr>
              <a:t>，</a:t>
            </a:r>
            <a:r>
              <a:rPr lang="nb-NO" altLang="zh-CN" b="1" dirty="0">
                <a:solidFill>
                  <a:srgbClr val="212121"/>
                </a:solidFill>
                <a:latin typeface="FangSong" panose="02010609060101010101" pitchFamily="49" charset="-122"/>
                <a:ea typeface="FangSong" panose="02010609060101010101" pitchFamily="49" charset="-122"/>
                <a:cs typeface="Arial" panose="020B0604020202020204" pitchFamily="34" charset="0"/>
              </a:rPr>
              <a:t>1/2 </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master</a:t>
            </a:r>
            <a:r>
              <a:rPr lang="nb-NO" altLang="zh-CN" b="1"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degree</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and rest bachelor;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including</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student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membership</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having</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CPN Junior Club</a:t>
            </a:r>
          </a:p>
          <a:p>
            <a:pPr marL="285750" indent="-285750">
              <a:buFont typeface="Arial" panose="020B0604020202020204" pitchFamily="34" charset="0"/>
              <a:buChar char="•"/>
            </a:pP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Major and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scienctific</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background</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nature science,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medicine</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engineering</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art, design,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social</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science etc. </a:t>
            </a:r>
            <a:r>
              <a:rPr lang="nb-NO" altLang="zh-CN" dirty="0">
                <a:solidFill>
                  <a:srgbClr val="FF0000"/>
                </a:solidFill>
                <a:latin typeface="FangSong" panose="02010609060101010101" pitchFamily="49" charset="-122"/>
                <a:ea typeface="FangSong" panose="02010609060101010101" pitchFamily="49" charset="-122"/>
                <a:cs typeface="Arial" panose="020B0604020202020204" pitchFamily="34" charset="0"/>
              </a:rPr>
              <a:t>IT and </a:t>
            </a:r>
            <a:r>
              <a:rPr lang="nb-NO" altLang="zh-CN" dirty="0" err="1">
                <a:solidFill>
                  <a:srgbClr val="FF0000"/>
                </a:solidFill>
                <a:latin typeface="FangSong" panose="02010609060101010101" pitchFamily="49" charset="-122"/>
                <a:ea typeface="FangSong" panose="02010609060101010101" pitchFamily="49" charset="-122"/>
                <a:cs typeface="Arial" panose="020B0604020202020204" pitchFamily="34" charset="0"/>
              </a:rPr>
              <a:t>economy</a:t>
            </a:r>
            <a:r>
              <a:rPr lang="nb-NO" altLang="zh-CN" dirty="0">
                <a:solidFill>
                  <a:srgbClr val="FF0000"/>
                </a:solidFill>
                <a:latin typeface="FangSong" panose="02010609060101010101" pitchFamily="49" charset="-122"/>
                <a:ea typeface="FangSong" panose="02010609060101010101" pitchFamily="49" charset="-122"/>
                <a:cs typeface="Arial" panose="020B0604020202020204" pitchFamily="34" charset="0"/>
              </a:rPr>
              <a:t>/</a:t>
            </a:r>
            <a:r>
              <a:rPr lang="nb-NO" altLang="zh-CN" dirty="0" err="1">
                <a:solidFill>
                  <a:srgbClr val="FF0000"/>
                </a:solidFill>
                <a:latin typeface="FangSong" panose="02010609060101010101" pitchFamily="49" charset="-122"/>
                <a:ea typeface="FangSong" panose="02010609060101010101" pitchFamily="49" charset="-122"/>
                <a:cs typeface="Arial" panose="020B0604020202020204" pitchFamily="34" charset="0"/>
              </a:rPr>
              <a:t>finance</a:t>
            </a:r>
            <a:r>
              <a:rPr lang="nb-NO" altLang="zh-CN" dirty="0">
                <a:solidFill>
                  <a:srgbClr val="FF0000"/>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FF0000"/>
                </a:solidFill>
                <a:latin typeface="FangSong" panose="02010609060101010101" pitchFamily="49" charset="-122"/>
                <a:ea typeface="FangSong" panose="02010609060101010101" pitchFamily="49" charset="-122"/>
                <a:cs typeface="Arial" panose="020B0604020202020204" pitchFamily="34" charset="0"/>
              </a:rPr>
              <a:t>dominated</a:t>
            </a:r>
            <a:endParaRPr lang="nb-NO" altLang="zh-CN" dirty="0">
              <a:solidFill>
                <a:srgbClr val="FF0000"/>
              </a:solidFill>
              <a:latin typeface="FangSong" panose="02010609060101010101" pitchFamily="49" charset="-122"/>
              <a:ea typeface="FangSong" panose="02010609060101010101" pitchFamily="49" charset="-122"/>
              <a:cs typeface="Arial" panose="020B0604020202020204" pitchFamily="34" charset="0"/>
            </a:endParaRPr>
          </a:p>
          <a:p>
            <a:pPr marL="285750" indent="-285750">
              <a:buFont typeface="Arial" panose="020B0604020202020204" pitchFamily="34" charset="0"/>
              <a:buChar char="•"/>
            </a:pP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Representing</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all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kinds</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of</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organizations</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public</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and private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sectors</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university</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research</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zh-CN" dirty="0" err="1">
                <a:solidFill>
                  <a:srgbClr val="212121"/>
                </a:solidFill>
                <a:latin typeface="FangSong" panose="02010609060101010101" pitchFamily="49" charset="-122"/>
                <a:ea typeface="FangSong" panose="02010609060101010101" pitchFamily="49" charset="-122"/>
                <a:cs typeface="Arial" panose="020B0604020202020204" pitchFamily="34" charset="0"/>
              </a:rPr>
              <a:t>insititution</a:t>
            </a:r>
            <a:r>
              <a:rPr lang="nb-NO" altLang="zh-CN"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endParaRPr lang="en-US" altLang="zh-CN"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p:txBody>
      </p:sp>
      <p:pic>
        <p:nvPicPr>
          <p:cNvPr id="1026" name="Picture 2" descr="Bilderesultat for who are we icon">
            <a:extLst>
              <a:ext uri="{FF2B5EF4-FFF2-40B4-BE49-F238E27FC236}">
                <a16:creationId xmlns:a16="http://schemas.microsoft.com/office/drawing/2014/main" id="{72924699-A4AD-4308-A7EF-A85A96E6A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6866" y="953985"/>
            <a:ext cx="808484" cy="80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0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1F0-03DE-4E5A-8038-EFD76E6ADEA4}"/>
              </a:ext>
            </a:extLst>
          </p:cNvPr>
          <p:cNvSpPr>
            <a:spLocks noGrp="1"/>
          </p:cNvSpPr>
          <p:nvPr>
            <p:ph type="title"/>
          </p:nvPr>
        </p:nvSpPr>
        <p:spPr/>
        <p:txBody>
          <a:bodyPr>
            <a:normAutofit fontScale="90000"/>
          </a:bodyPr>
          <a:lstStyle/>
          <a:p>
            <a:br>
              <a:rPr lang="en-US" dirty="0">
                <a:latin typeface="FangSong" panose="02010609060101010101" pitchFamily="49" charset="-122"/>
                <a:ea typeface="FangSong" panose="02010609060101010101" pitchFamily="49" charset="-122"/>
              </a:rPr>
            </a:br>
            <a:br>
              <a:rPr lang="en-US" dirty="0">
                <a:latin typeface="FangSong" panose="02010609060101010101" pitchFamily="49" charset="-122"/>
                <a:ea typeface="FangSong" panose="02010609060101010101" pitchFamily="49" charset="-122"/>
              </a:rPr>
            </a:br>
            <a:r>
              <a:rPr lang="en-US" b="1" dirty="0">
                <a:latin typeface="FangSong" panose="02010609060101010101" pitchFamily="49" charset="-122"/>
                <a:ea typeface="FangSong" panose="02010609060101010101" pitchFamily="49" charset="-122"/>
              </a:rPr>
              <a:t>Development of </a:t>
            </a:r>
            <a:r>
              <a:rPr lang="en-US" altLang="zh-CN" b="1" dirty="0">
                <a:latin typeface="FangSong" panose="02010609060101010101" pitchFamily="49" charset="-122"/>
                <a:ea typeface="FangSong" panose="02010609060101010101" pitchFamily="49" charset="-122"/>
              </a:rPr>
              <a:t>CPN</a:t>
            </a:r>
            <a:endParaRPr lang="en-US" b="1" dirty="0">
              <a:latin typeface="FangSong" panose="02010609060101010101" pitchFamily="49" charset="-122"/>
              <a:ea typeface="FangSong" panose="02010609060101010101" pitchFamily="49" charset="-122"/>
            </a:endParaRPr>
          </a:p>
        </p:txBody>
      </p:sp>
      <p:cxnSp>
        <p:nvCxnSpPr>
          <p:cNvPr id="3" name="Straight Connector 2">
            <a:extLst>
              <a:ext uri="{FF2B5EF4-FFF2-40B4-BE49-F238E27FC236}">
                <a16:creationId xmlns:a16="http://schemas.microsoft.com/office/drawing/2014/main" id="{7254F042-9C66-4534-9140-2F774FBB5CA2}"/>
              </a:ext>
            </a:extLst>
          </p:cNvPr>
          <p:cNvCxnSpPr>
            <a:cxnSpLocks/>
          </p:cNvCxnSpPr>
          <p:nvPr/>
        </p:nvCxnSpPr>
        <p:spPr>
          <a:xfrm flipV="1">
            <a:off x="1406238" y="2472075"/>
            <a:ext cx="7172798" cy="1828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72EB53F-DF47-486A-B686-D4898CEAE1D8}"/>
              </a:ext>
            </a:extLst>
          </p:cNvPr>
          <p:cNvSpPr/>
          <p:nvPr/>
        </p:nvSpPr>
        <p:spPr bwMode="auto">
          <a:xfrm>
            <a:off x="1339074" y="4129521"/>
            <a:ext cx="137160" cy="342627"/>
          </a:xfrm>
          <a:prstGeom prst="ellipse">
            <a:avLst/>
          </a:prstGeom>
          <a:solidFill>
            <a:schemeClr val="bg1"/>
          </a:solidFill>
          <a:ln w="47625" cap="flat" cmpd="sng" algn="ctr">
            <a:solidFill>
              <a:schemeClr val="tx1"/>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FangSong" panose="02010609060101010101" pitchFamily="49" charset="-122"/>
              <a:ea typeface="FangSong" panose="02010609060101010101" pitchFamily="49" charset="-122"/>
            </a:endParaRPr>
          </a:p>
        </p:txBody>
      </p:sp>
      <p:sp>
        <p:nvSpPr>
          <p:cNvPr id="5" name="Oval 4">
            <a:extLst>
              <a:ext uri="{FF2B5EF4-FFF2-40B4-BE49-F238E27FC236}">
                <a16:creationId xmlns:a16="http://schemas.microsoft.com/office/drawing/2014/main" id="{79203095-BA9C-489D-9F63-2D5C3390FD92}"/>
              </a:ext>
            </a:extLst>
          </p:cNvPr>
          <p:cNvSpPr/>
          <p:nvPr/>
        </p:nvSpPr>
        <p:spPr bwMode="auto">
          <a:xfrm>
            <a:off x="3414449" y="3604183"/>
            <a:ext cx="137160" cy="342627"/>
          </a:xfrm>
          <a:prstGeom prst="ellipse">
            <a:avLst/>
          </a:prstGeom>
          <a:solidFill>
            <a:schemeClr val="bg1"/>
          </a:solidFill>
          <a:ln w="47625" cap="flat" cmpd="sng" algn="ctr">
            <a:solidFill>
              <a:schemeClr val="tx1"/>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FangSong" panose="02010609060101010101" pitchFamily="49" charset="-122"/>
              <a:ea typeface="FangSong" panose="02010609060101010101" pitchFamily="49" charset="-122"/>
            </a:endParaRPr>
          </a:p>
        </p:txBody>
      </p:sp>
      <p:cxnSp>
        <p:nvCxnSpPr>
          <p:cNvPr id="7" name="Straight Connector 6">
            <a:extLst>
              <a:ext uri="{FF2B5EF4-FFF2-40B4-BE49-F238E27FC236}">
                <a16:creationId xmlns:a16="http://schemas.microsoft.com/office/drawing/2014/main" id="{91E5BF77-2C8A-42BD-9F25-2853030638C6}"/>
              </a:ext>
            </a:extLst>
          </p:cNvPr>
          <p:cNvCxnSpPr>
            <a:cxnSpLocks/>
            <a:stCxn id="4" idx="4"/>
            <a:endCxn id="24" idx="0"/>
          </p:cNvCxnSpPr>
          <p:nvPr/>
        </p:nvCxnSpPr>
        <p:spPr>
          <a:xfrm flipH="1">
            <a:off x="1405174" y="4472148"/>
            <a:ext cx="2480" cy="575493"/>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D8A7BE9-0DD5-446C-9CEE-F700FB0EBDE1}"/>
              </a:ext>
            </a:extLst>
          </p:cNvPr>
          <p:cNvSpPr/>
          <p:nvPr/>
        </p:nvSpPr>
        <p:spPr>
          <a:xfrm>
            <a:off x="2626072" y="4635137"/>
            <a:ext cx="1731244" cy="1384995"/>
          </a:xfrm>
          <a:prstGeom prst="rect">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altLang="zh-CN" sz="1400" dirty="0">
                <a:solidFill>
                  <a:schemeClr val="tx1"/>
                </a:solidFill>
                <a:latin typeface="FangSong" panose="02010609060101010101" pitchFamily="49" charset="-122"/>
                <a:ea typeface="FangSong" panose="02010609060101010101" pitchFamily="49" charset="-122"/>
              </a:rPr>
              <a:t>NRK</a:t>
            </a:r>
          </a:p>
          <a:p>
            <a:r>
              <a:rPr lang="nb-NO" sz="1400" dirty="0">
                <a:solidFill>
                  <a:schemeClr val="tx1"/>
                </a:solidFill>
                <a:latin typeface="FangSong" panose="02010609060101010101" pitchFamily="49" charset="-122"/>
                <a:ea typeface="FangSong" panose="02010609060101010101" pitchFamily="49" charset="-122"/>
              </a:rPr>
              <a:t>Aftenposten</a:t>
            </a:r>
          </a:p>
          <a:p>
            <a:r>
              <a:rPr lang="nb-NO" altLang="zh-CN" sz="1400" dirty="0">
                <a:solidFill>
                  <a:schemeClr val="tx1"/>
                </a:solidFill>
                <a:latin typeface="FangSong" panose="02010609060101010101" pitchFamily="49" charset="-122"/>
                <a:ea typeface="FangSong" panose="02010609060101010101" pitchFamily="49" charset="-122"/>
              </a:rPr>
              <a:t>Nor-</a:t>
            </a:r>
            <a:r>
              <a:rPr lang="nb-NO" altLang="zh-CN" sz="1400" dirty="0" err="1">
                <a:solidFill>
                  <a:schemeClr val="tx1"/>
                </a:solidFill>
                <a:latin typeface="FangSong" panose="02010609060101010101" pitchFamily="49" charset="-122"/>
                <a:ea typeface="FangSong" panose="02010609060101010101" pitchFamily="49" charset="-122"/>
              </a:rPr>
              <a:t>Alumni</a:t>
            </a:r>
            <a:endParaRPr lang="nb-NO" altLang="ja-JP" sz="1400" dirty="0">
              <a:solidFill>
                <a:schemeClr val="tx1"/>
              </a:solidFill>
              <a:latin typeface="FangSong" panose="02010609060101010101" pitchFamily="49" charset="-122"/>
              <a:ea typeface="FangSong" panose="02010609060101010101" pitchFamily="49" charset="-122"/>
            </a:endParaRPr>
          </a:p>
          <a:p>
            <a:r>
              <a:rPr lang="nb-NO" sz="1200" dirty="0">
                <a:solidFill>
                  <a:schemeClr val="tx1"/>
                </a:solidFill>
                <a:latin typeface="FangSong" panose="02010609060101010101" pitchFamily="49" charset="-122"/>
                <a:ea typeface="FangSong" panose="02010609060101010101" pitchFamily="49" charset="-122"/>
              </a:rPr>
              <a:t>OL Beijing 2008</a:t>
            </a:r>
          </a:p>
          <a:p>
            <a:r>
              <a:rPr lang="nb-NO" sz="1200" dirty="0">
                <a:solidFill>
                  <a:schemeClr val="tx1"/>
                </a:solidFill>
                <a:latin typeface="FangSong" panose="02010609060101010101" pitchFamily="49" charset="-122"/>
                <a:ea typeface="FangSong" panose="02010609060101010101" pitchFamily="49" charset="-122"/>
              </a:rPr>
              <a:t>Shanghai </a:t>
            </a:r>
            <a:r>
              <a:rPr lang="nb-NO" sz="1200" dirty="0" err="1">
                <a:solidFill>
                  <a:schemeClr val="tx1"/>
                </a:solidFill>
                <a:latin typeface="FangSong" panose="02010609060101010101" pitchFamily="49" charset="-122"/>
                <a:ea typeface="FangSong" panose="02010609060101010101" pitchFamily="49" charset="-122"/>
              </a:rPr>
              <a:t>Expo</a:t>
            </a:r>
            <a:r>
              <a:rPr lang="nb-NO" sz="1200" dirty="0">
                <a:solidFill>
                  <a:schemeClr val="tx1"/>
                </a:solidFill>
                <a:latin typeface="FangSong" panose="02010609060101010101" pitchFamily="49" charset="-122"/>
                <a:ea typeface="FangSong" panose="02010609060101010101" pitchFamily="49" charset="-122"/>
              </a:rPr>
              <a:t> 2008</a:t>
            </a:r>
          </a:p>
          <a:p>
            <a:r>
              <a:rPr lang="nb-NO" sz="1200" dirty="0" err="1">
                <a:solidFill>
                  <a:schemeClr val="tx1"/>
                </a:solidFill>
                <a:latin typeface="FangSong" panose="02010609060101010101" pitchFamily="49" charset="-122"/>
                <a:ea typeface="FangSong" panose="02010609060101010101" pitchFamily="49" charset="-122"/>
              </a:rPr>
              <a:t>Multiculture</a:t>
            </a:r>
            <a:r>
              <a:rPr lang="nb-NO" sz="1200" dirty="0">
                <a:solidFill>
                  <a:schemeClr val="tx1"/>
                </a:solidFill>
                <a:latin typeface="FangSong" panose="02010609060101010101" pitchFamily="49" charset="-122"/>
                <a:ea typeface="FangSong" panose="02010609060101010101" pitchFamily="49" charset="-122"/>
              </a:rPr>
              <a:t> festival/ERAS</a:t>
            </a:r>
            <a:endParaRPr lang="en-US" sz="1200" dirty="0">
              <a:solidFill>
                <a:schemeClr val="tx1"/>
              </a:solidFill>
              <a:latin typeface="FangSong" panose="02010609060101010101" pitchFamily="49" charset="-122"/>
              <a:ea typeface="FangSong" panose="02010609060101010101" pitchFamily="49" charset="-122"/>
            </a:endParaRPr>
          </a:p>
        </p:txBody>
      </p:sp>
      <p:sp>
        <p:nvSpPr>
          <p:cNvPr id="9" name="TextBox 8">
            <a:extLst>
              <a:ext uri="{FF2B5EF4-FFF2-40B4-BE49-F238E27FC236}">
                <a16:creationId xmlns:a16="http://schemas.microsoft.com/office/drawing/2014/main" id="{412F2581-41A3-476F-9626-57568098914E}"/>
              </a:ext>
            </a:extLst>
          </p:cNvPr>
          <p:cNvSpPr txBox="1"/>
          <p:nvPr/>
        </p:nvSpPr>
        <p:spPr>
          <a:xfrm>
            <a:off x="1021907" y="3775496"/>
            <a:ext cx="860009" cy="276999"/>
          </a:xfrm>
          <a:prstGeom prst="rect">
            <a:avLst/>
          </a:prstGeom>
          <a:noFill/>
        </p:spPr>
        <p:txBody>
          <a:bodyPr wrap="square" rtlCol="0">
            <a:spAutoFit/>
          </a:bodyPr>
          <a:lstStyle/>
          <a:p>
            <a:r>
              <a:rPr lang="nb-NO" sz="1200" b="1" i="1" dirty="0">
                <a:latin typeface="FangSong" panose="02010609060101010101" pitchFamily="49" charset="-122"/>
                <a:ea typeface="FangSong" panose="02010609060101010101" pitchFamily="49" charset="-122"/>
              </a:rPr>
              <a:t>2003-06</a:t>
            </a:r>
            <a:endParaRPr lang="en-US" sz="1200" b="1" i="1" dirty="0">
              <a:latin typeface="FangSong" panose="02010609060101010101" pitchFamily="49" charset="-122"/>
              <a:ea typeface="FangSong" panose="02010609060101010101" pitchFamily="49" charset="-122"/>
            </a:endParaRPr>
          </a:p>
        </p:txBody>
      </p:sp>
      <p:sp>
        <p:nvSpPr>
          <p:cNvPr id="10" name="TextBox 9">
            <a:extLst>
              <a:ext uri="{FF2B5EF4-FFF2-40B4-BE49-F238E27FC236}">
                <a16:creationId xmlns:a16="http://schemas.microsoft.com/office/drawing/2014/main" id="{69E9FA3E-3783-4FDC-94FE-65EC2C9C4F2E}"/>
              </a:ext>
            </a:extLst>
          </p:cNvPr>
          <p:cNvSpPr txBox="1"/>
          <p:nvPr/>
        </p:nvSpPr>
        <p:spPr>
          <a:xfrm>
            <a:off x="3121604" y="3250156"/>
            <a:ext cx="860009" cy="276999"/>
          </a:xfrm>
          <a:prstGeom prst="rect">
            <a:avLst/>
          </a:prstGeom>
          <a:noFill/>
        </p:spPr>
        <p:txBody>
          <a:bodyPr wrap="square" rtlCol="0">
            <a:spAutoFit/>
          </a:bodyPr>
          <a:lstStyle/>
          <a:p>
            <a:r>
              <a:rPr lang="nb-NO" sz="1200" b="1" i="1" dirty="0">
                <a:latin typeface="FangSong" panose="02010609060101010101" pitchFamily="49" charset="-122"/>
                <a:ea typeface="FangSong" panose="02010609060101010101" pitchFamily="49" charset="-122"/>
              </a:rPr>
              <a:t>200</a:t>
            </a:r>
            <a:r>
              <a:rPr lang="en-US" altLang="zh-CN" sz="1200" b="1" i="1" dirty="0">
                <a:latin typeface="FangSong" panose="02010609060101010101" pitchFamily="49" charset="-122"/>
                <a:ea typeface="FangSong" panose="02010609060101010101" pitchFamily="49" charset="-122"/>
              </a:rPr>
              <a:t>7-09</a:t>
            </a:r>
            <a:endParaRPr lang="en-US" sz="1200" b="1" i="1" dirty="0">
              <a:latin typeface="FangSong" panose="02010609060101010101" pitchFamily="49" charset="-122"/>
              <a:ea typeface="FangSong" panose="02010609060101010101" pitchFamily="49" charset="-122"/>
            </a:endParaRPr>
          </a:p>
        </p:txBody>
      </p:sp>
      <p:sp>
        <p:nvSpPr>
          <p:cNvPr id="12" name="Rectangle 11">
            <a:extLst>
              <a:ext uri="{FF2B5EF4-FFF2-40B4-BE49-F238E27FC236}">
                <a16:creationId xmlns:a16="http://schemas.microsoft.com/office/drawing/2014/main" id="{3405A26C-34AD-426E-ACB0-0D3D311F02E4}"/>
              </a:ext>
            </a:extLst>
          </p:cNvPr>
          <p:cNvSpPr/>
          <p:nvPr/>
        </p:nvSpPr>
        <p:spPr>
          <a:xfrm>
            <a:off x="4681889" y="4248880"/>
            <a:ext cx="1728216" cy="1237099"/>
          </a:xfrm>
          <a:prstGeom prst="rect">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b-NO" altLang="ja-JP" sz="1400" b="1"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a:p>
            <a:endPar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a:p>
            <a:endPar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a:p>
            <a:r>
              <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rPr>
              <a:t>Meeting </a:t>
            </a:r>
            <a:r>
              <a:rPr lang="nb-NO" altLang="ja-JP" sz="1400" dirty="0" err="1">
                <a:solidFill>
                  <a:srgbClr val="212121"/>
                </a:solidFill>
                <a:latin typeface="FangSong" panose="02010609060101010101" pitchFamily="49" charset="-122"/>
                <a:ea typeface="FangSong" panose="02010609060101010101" pitchFamily="49" charset="-122"/>
                <a:cs typeface="Arial" panose="020B0604020202020204" pitchFamily="34" charset="0"/>
              </a:rPr>
              <a:t>Chinese</a:t>
            </a:r>
            <a:r>
              <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ja-JP" sz="1400" dirty="0" err="1">
                <a:solidFill>
                  <a:srgbClr val="212121"/>
                </a:solidFill>
                <a:latin typeface="FangSong" panose="02010609060101010101" pitchFamily="49" charset="-122"/>
                <a:ea typeface="FangSong" panose="02010609060101010101" pitchFamily="49" charset="-122"/>
                <a:cs typeface="Arial" panose="020B0604020202020204" pitchFamily="34" charset="0"/>
              </a:rPr>
              <a:t>delegations</a:t>
            </a:r>
            <a:endPar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endParaRPr>
          </a:p>
          <a:p>
            <a:r>
              <a:rPr lang="nb-NO" altLang="ja-JP" sz="1400" dirty="0" err="1">
                <a:solidFill>
                  <a:srgbClr val="212121"/>
                </a:solidFill>
                <a:latin typeface="FangSong" panose="02010609060101010101" pitchFamily="49" charset="-122"/>
                <a:ea typeface="FangSong" panose="02010609060101010101" pitchFamily="49" charset="-122"/>
                <a:cs typeface="Arial" panose="020B0604020202020204" pitchFamily="34" charset="0"/>
              </a:rPr>
              <a:t>Competence</a:t>
            </a:r>
            <a:r>
              <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rPr>
              <a:t> </a:t>
            </a:r>
            <a:r>
              <a:rPr lang="nb-NO" altLang="ja-JP" sz="1400" dirty="0" err="1">
                <a:solidFill>
                  <a:srgbClr val="212121"/>
                </a:solidFill>
                <a:latin typeface="FangSong" panose="02010609060101010101" pitchFamily="49" charset="-122"/>
                <a:ea typeface="FangSong" panose="02010609060101010101" pitchFamily="49" charset="-122"/>
                <a:cs typeface="Arial" panose="020B0604020202020204" pitchFamily="34" charset="0"/>
              </a:rPr>
              <a:t>center</a:t>
            </a:r>
            <a:r>
              <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rPr>
              <a:t> for immigrants</a:t>
            </a:r>
          </a:p>
          <a:p>
            <a:r>
              <a:rPr lang="nb-NO" altLang="ja-JP" sz="1400" dirty="0" err="1">
                <a:solidFill>
                  <a:srgbClr val="212121"/>
                </a:solidFill>
                <a:latin typeface="FangSong" panose="02010609060101010101" pitchFamily="49" charset="-122"/>
                <a:ea typeface="FangSong" panose="02010609060101010101" pitchFamily="49" charset="-122"/>
                <a:cs typeface="Arial" panose="020B0604020202020204" pitchFamily="34" charset="0"/>
              </a:rPr>
              <a:t>Working</a:t>
            </a:r>
            <a:r>
              <a:rPr lang="nb-NO" altLang="ja-JP" sz="1400" dirty="0">
                <a:solidFill>
                  <a:srgbClr val="212121"/>
                </a:solidFill>
                <a:latin typeface="FangSong" panose="02010609060101010101" pitchFamily="49" charset="-122"/>
                <a:ea typeface="FangSong" panose="02010609060101010101" pitchFamily="49" charset="-122"/>
                <a:cs typeface="Arial" panose="020B0604020202020204" pitchFamily="34" charset="0"/>
              </a:rPr>
              <a:t> in Norway</a:t>
            </a:r>
          </a:p>
          <a:p>
            <a:endParaRPr lang="nb-NO" altLang="ja-JP" sz="1400" dirty="0">
              <a:solidFill>
                <a:schemeClr val="tx1"/>
              </a:solidFill>
              <a:latin typeface="FangSong" panose="02010609060101010101" pitchFamily="49" charset="-122"/>
              <a:ea typeface="FangSong" panose="02010609060101010101" pitchFamily="49" charset="-122"/>
            </a:endParaRPr>
          </a:p>
          <a:p>
            <a:endParaRPr lang="nb-NO" altLang="ja-JP" sz="1400" dirty="0">
              <a:solidFill>
                <a:schemeClr val="tx1"/>
              </a:solidFill>
              <a:latin typeface="FangSong" panose="02010609060101010101" pitchFamily="49" charset="-122"/>
              <a:ea typeface="FangSong" panose="02010609060101010101" pitchFamily="49" charset="-122"/>
            </a:endParaRPr>
          </a:p>
          <a:p>
            <a:endParaRPr lang="nb-NO" altLang="ja-JP" sz="1200" dirty="0">
              <a:solidFill>
                <a:schemeClr val="tx1"/>
              </a:solidFill>
            </a:endParaRPr>
          </a:p>
          <a:p>
            <a:endParaRPr lang="en-GB" sz="1200" dirty="0">
              <a:solidFill>
                <a:schemeClr val="tx1"/>
              </a:solidFill>
            </a:endParaRPr>
          </a:p>
        </p:txBody>
      </p:sp>
      <p:cxnSp>
        <p:nvCxnSpPr>
          <p:cNvPr id="13" name="Straight Connector 12">
            <a:extLst>
              <a:ext uri="{FF2B5EF4-FFF2-40B4-BE49-F238E27FC236}">
                <a16:creationId xmlns:a16="http://schemas.microsoft.com/office/drawing/2014/main" id="{D4EC41DE-55F3-4507-82CB-0F9EE3DE3D8E}"/>
              </a:ext>
            </a:extLst>
          </p:cNvPr>
          <p:cNvCxnSpPr>
            <a:cxnSpLocks/>
            <a:stCxn id="17" idx="4"/>
            <a:endCxn id="12" idx="0"/>
          </p:cNvCxnSpPr>
          <p:nvPr/>
        </p:nvCxnSpPr>
        <p:spPr>
          <a:xfrm>
            <a:off x="5514146" y="3421471"/>
            <a:ext cx="31851" cy="827409"/>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8EA390B-D21C-48EB-A61F-8CD5BDF26A97}"/>
              </a:ext>
            </a:extLst>
          </p:cNvPr>
          <p:cNvSpPr/>
          <p:nvPr/>
        </p:nvSpPr>
        <p:spPr bwMode="auto">
          <a:xfrm>
            <a:off x="5446982" y="3078844"/>
            <a:ext cx="134327" cy="342627"/>
          </a:xfrm>
          <a:prstGeom prst="ellipse">
            <a:avLst/>
          </a:prstGeom>
          <a:solidFill>
            <a:schemeClr val="bg1"/>
          </a:solidFill>
          <a:ln w="47625" cap="flat" cmpd="sng" algn="ctr">
            <a:solidFill>
              <a:schemeClr val="tx1"/>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FangSong" panose="02010609060101010101" pitchFamily="49" charset="-122"/>
              <a:ea typeface="FangSong" panose="02010609060101010101" pitchFamily="49" charset="-122"/>
            </a:endParaRPr>
          </a:p>
        </p:txBody>
      </p:sp>
      <p:sp>
        <p:nvSpPr>
          <p:cNvPr id="18" name="Rectangle 17">
            <a:extLst>
              <a:ext uri="{FF2B5EF4-FFF2-40B4-BE49-F238E27FC236}">
                <a16:creationId xmlns:a16="http://schemas.microsoft.com/office/drawing/2014/main" id="{51B167A6-BF91-4FF0-903A-2352332980C6}"/>
              </a:ext>
            </a:extLst>
          </p:cNvPr>
          <p:cNvSpPr/>
          <p:nvPr/>
        </p:nvSpPr>
        <p:spPr>
          <a:xfrm>
            <a:off x="6734678" y="3705319"/>
            <a:ext cx="1728216" cy="1042416"/>
          </a:xfrm>
          <a:prstGeom prst="rect">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chemeClr val="tx1"/>
              </a:solidFill>
              <a:latin typeface="FangSong" panose="02010609060101010101" pitchFamily="49" charset="-122"/>
              <a:ea typeface="FangSong" panose="02010609060101010101" pitchFamily="49" charset="-122"/>
            </a:endParaRPr>
          </a:p>
          <a:p>
            <a:r>
              <a:rPr lang="nb-NO" altLang="ja-JP" sz="1400" dirty="0">
                <a:solidFill>
                  <a:schemeClr val="tx1"/>
                </a:solidFill>
                <a:latin typeface="FangSong" panose="02010609060101010101" pitchFamily="49" charset="-122"/>
                <a:ea typeface="FangSong" panose="02010609060101010101" pitchFamily="49" charset="-122"/>
              </a:rPr>
              <a:t>Workshop/seminar </a:t>
            </a:r>
            <a:r>
              <a:rPr lang="nb-NO" altLang="ja-JP" sz="1400" dirty="0" err="1">
                <a:solidFill>
                  <a:schemeClr val="tx1"/>
                </a:solidFill>
                <a:latin typeface="FangSong" panose="02010609060101010101" pitchFamily="49" charset="-122"/>
                <a:ea typeface="FangSong" panose="02010609060101010101" pitchFamily="49" charset="-122"/>
              </a:rPr>
              <a:t>on</a:t>
            </a:r>
            <a:r>
              <a:rPr lang="nb-NO" altLang="ja-JP" sz="1400" dirty="0">
                <a:solidFill>
                  <a:schemeClr val="tx1"/>
                </a:solidFill>
                <a:latin typeface="FangSong" panose="02010609060101010101" pitchFamily="49" charset="-122"/>
                <a:ea typeface="FangSong" panose="02010609060101010101" pitchFamily="49" charset="-122"/>
              </a:rPr>
              <a:t> </a:t>
            </a:r>
            <a:r>
              <a:rPr lang="nb-NO" altLang="ja-JP" sz="1400" dirty="0" err="1">
                <a:solidFill>
                  <a:schemeClr val="tx1"/>
                </a:solidFill>
                <a:latin typeface="FangSong" panose="02010609060101010101" pitchFamily="49" charset="-122"/>
                <a:ea typeface="FangSong" panose="02010609060101010101" pitchFamily="49" charset="-122"/>
              </a:rPr>
              <a:t>Innovation</a:t>
            </a:r>
            <a:endParaRPr lang="nb-NO" altLang="zh-CN" sz="1400" dirty="0">
              <a:solidFill>
                <a:schemeClr val="tx1"/>
              </a:solidFill>
              <a:latin typeface="FangSong" panose="02010609060101010101" pitchFamily="49" charset="-122"/>
              <a:ea typeface="FangSong" panose="02010609060101010101" pitchFamily="49" charset="-122"/>
            </a:endParaRPr>
          </a:p>
          <a:p>
            <a:r>
              <a:rPr lang="nb-NO" altLang="ja-JP" sz="1400" dirty="0" err="1">
                <a:solidFill>
                  <a:schemeClr val="tx1"/>
                </a:solidFill>
                <a:latin typeface="FangSong" panose="02010609060101010101" pitchFamily="49" charset="-122"/>
                <a:ea typeface="FangSong" panose="02010609060101010101" pitchFamily="49" charset="-122"/>
              </a:rPr>
              <a:t>Government</a:t>
            </a:r>
            <a:r>
              <a:rPr lang="nb-NO" altLang="ja-JP" sz="1400" dirty="0">
                <a:solidFill>
                  <a:schemeClr val="tx1"/>
                </a:solidFill>
                <a:latin typeface="FangSong" panose="02010609060101010101" pitchFamily="49" charset="-122"/>
                <a:ea typeface="FangSong" panose="02010609060101010101" pitchFamily="49" charset="-122"/>
              </a:rPr>
              <a:t> </a:t>
            </a:r>
            <a:r>
              <a:rPr lang="nb-NO" altLang="ja-JP" sz="1400" dirty="0" err="1">
                <a:solidFill>
                  <a:schemeClr val="tx1"/>
                </a:solidFill>
                <a:latin typeface="FangSong" panose="02010609060101010101" pitchFamily="49" charset="-122"/>
                <a:ea typeface="FangSong" panose="02010609060101010101" pitchFamily="49" charset="-122"/>
              </a:rPr>
              <a:t>dialogue</a:t>
            </a:r>
            <a:endParaRPr lang="nb-NO" altLang="ja-JP" sz="1400" dirty="0">
              <a:solidFill>
                <a:schemeClr val="tx1"/>
              </a:solidFill>
              <a:latin typeface="FangSong" panose="02010609060101010101" pitchFamily="49" charset="-122"/>
              <a:ea typeface="FangSong" panose="02010609060101010101" pitchFamily="49" charset="-122"/>
            </a:endParaRPr>
          </a:p>
          <a:p>
            <a:r>
              <a:rPr lang="nb-NO" altLang="ja-JP" sz="1400" dirty="0">
                <a:solidFill>
                  <a:schemeClr val="tx1"/>
                </a:solidFill>
                <a:latin typeface="FangSong" panose="02010609060101010101" pitchFamily="49" charset="-122"/>
                <a:ea typeface="FangSong" panose="02010609060101010101" pitchFamily="49" charset="-122"/>
              </a:rPr>
              <a:t>More </a:t>
            </a:r>
          </a:p>
          <a:p>
            <a:endParaRPr lang="en-US" sz="1400" dirty="0">
              <a:solidFill>
                <a:schemeClr val="tx1"/>
              </a:solidFill>
              <a:latin typeface="FangSong" panose="02010609060101010101" pitchFamily="49" charset="-122"/>
              <a:ea typeface="FangSong" panose="02010609060101010101" pitchFamily="49" charset="-122"/>
            </a:endParaRPr>
          </a:p>
        </p:txBody>
      </p:sp>
      <p:sp>
        <p:nvSpPr>
          <p:cNvPr id="19" name="Oval 18">
            <a:extLst>
              <a:ext uri="{FF2B5EF4-FFF2-40B4-BE49-F238E27FC236}">
                <a16:creationId xmlns:a16="http://schemas.microsoft.com/office/drawing/2014/main" id="{B341F962-4B99-4921-9A31-CA023C99555B}"/>
              </a:ext>
            </a:extLst>
          </p:cNvPr>
          <p:cNvSpPr/>
          <p:nvPr/>
        </p:nvSpPr>
        <p:spPr bwMode="auto">
          <a:xfrm>
            <a:off x="7531623" y="2553505"/>
            <a:ext cx="134327" cy="342627"/>
          </a:xfrm>
          <a:prstGeom prst="ellipse">
            <a:avLst/>
          </a:prstGeom>
          <a:solidFill>
            <a:schemeClr val="bg1"/>
          </a:solidFill>
          <a:ln w="47625" cap="flat" cmpd="sng" algn="ctr">
            <a:solidFill>
              <a:schemeClr val="tx1"/>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marL="0" marR="0" indent="0" algn="l" defTabSz="91281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FangSong" panose="02010609060101010101" pitchFamily="49" charset="-122"/>
              <a:ea typeface="FangSong" panose="02010609060101010101" pitchFamily="49" charset="-122"/>
            </a:endParaRPr>
          </a:p>
        </p:txBody>
      </p:sp>
      <p:sp>
        <p:nvSpPr>
          <p:cNvPr id="20" name="TextBox 19">
            <a:extLst>
              <a:ext uri="{FF2B5EF4-FFF2-40B4-BE49-F238E27FC236}">
                <a16:creationId xmlns:a16="http://schemas.microsoft.com/office/drawing/2014/main" id="{0D252FC0-3422-4EA4-8567-33B6D4A26FD7}"/>
              </a:ext>
            </a:extLst>
          </p:cNvPr>
          <p:cNvSpPr txBox="1"/>
          <p:nvPr/>
        </p:nvSpPr>
        <p:spPr>
          <a:xfrm>
            <a:off x="7235945" y="2195076"/>
            <a:ext cx="860009" cy="276999"/>
          </a:xfrm>
          <a:prstGeom prst="rect">
            <a:avLst/>
          </a:prstGeom>
          <a:noFill/>
        </p:spPr>
        <p:txBody>
          <a:bodyPr wrap="square" rtlCol="0">
            <a:spAutoFit/>
          </a:bodyPr>
          <a:lstStyle/>
          <a:p>
            <a:r>
              <a:rPr lang="nb-NO" sz="1200" b="1" i="1" dirty="0">
                <a:latin typeface="FangSong" panose="02010609060101010101" pitchFamily="49" charset="-122"/>
                <a:ea typeface="FangSong" panose="02010609060101010101" pitchFamily="49" charset="-122"/>
              </a:rPr>
              <a:t>2013-</a:t>
            </a:r>
            <a:endParaRPr lang="en-US" sz="1200" b="1" i="1" dirty="0">
              <a:latin typeface="FangSong" panose="02010609060101010101" pitchFamily="49" charset="-122"/>
              <a:ea typeface="FangSong" panose="02010609060101010101" pitchFamily="49" charset="-122"/>
            </a:endParaRPr>
          </a:p>
        </p:txBody>
      </p:sp>
      <p:cxnSp>
        <p:nvCxnSpPr>
          <p:cNvPr id="21" name="Straight Connector 20">
            <a:extLst>
              <a:ext uri="{FF2B5EF4-FFF2-40B4-BE49-F238E27FC236}">
                <a16:creationId xmlns:a16="http://schemas.microsoft.com/office/drawing/2014/main" id="{967FE414-9ABA-490F-B488-A7C0AE4193BC}"/>
              </a:ext>
            </a:extLst>
          </p:cNvPr>
          <p:cNvCxnSpPr>
            <a:cxnSpLocks/>
            <a:stCxn id="19" idx="4"/>
            <a:endCxn id="18" idx="0"/>
          </p:cNvCxnSpPr>
          <p:nvPr/>
        </p:nvCxnSpPr>
        <p:spPr>
          <a:xfrm flipH="1">
            <a:off x="7598786" y="2896132"/>
            <a:ext cx="1" cy="809187"/>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CAC6969-C180-4168-94A8-AC2D9521F30F}"/>
              </a:ext>
            </a:extLst>
          </p:cNvPr>
          <p:cNvSpPr/>
          <p:nvPr/>
        </p:nvSpPr>
        <p:spPr>
          <a:xfrm>
            <a:off x="539552" y="5047641"/>
            <a:ext cx="1731244" cy="1045655"/>
          </a:xfrm>
          <a:prstGeom prst="rect">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400" dirty="0" err="1">
                <a:solidFill>
                  <a:schemeClr val="tx1"/>
                </a:solidFill>
                <a:latin typeface="FangSong" panose="02010609060101010101" pitchFamily="49" charset="-122"/>
                <a:ea typeface="FangSong" panose="02010609060101010101" pitchFamily="49" charset="-122"/>
              </a:rPr>
              <a:t>Chinese</a:t>
            </a:r>
            <a:r>
              <a:rPr lang="nb-NO" sz="1400" dirty="0">
                <a:solidFill>
                  <a:schemeClr val="tx1"/>
                </a:solidFill>
                <a:latin typeface="FangSong" panose="02010609060101010101" pitchFamily="49" charset="-122"/>
                <a:ea typeface="FangSong" panose="02010609060101010101" pitchFamily="49" charset="-122"/>
              </a:rPr>
              <a:t> </a:t>
            </a:r>
            <a:r>
              <a:rPr lang="nb-NO" sz="1400" dirty="0" err="1">
                <a:solidFill>
                  <a:schemeClr val="tx1"/>
                </a:solidFill>
                <a:latin typeface="FangSong" panose="02010609060101010101" pitchFamily="49" charset="-122"/>
                <a:ea typeface="FangSong" panose="02010609060101010101" pitchFamily="49" charset="-122"/>
              </a:rPr>
              <a:t>new</a:t>
            </a:r>
            <a:r>
              <a:rPr lang="nb-NO" sz="1400" dirty="0">
                <a:solidFill>
                  <a:schemeClr val="tx1"/>
                </a:solidFill>
                <a:latin typeface="FangSong" panose="02010609060101010101" pitchFamily="49" charset="-122"/>
                <a:ea typeface="FangSong" panose="02010609060101010101" pitchFamily="49" charset="-122"/>
              </a:rPr>
              <a:t> </a:t>
            </a:r>
            <a:r>
              <a:rPr lang="nb-NO" sz="1400" dirty="0" err="1">
                <a:solidFill>
                  <a:schemeClr val="tx1"/>
                </a:solidFill>
                <a:latin typeface="FangSong" panose="02010609060101010101" pitchFamily="49" charset="-122"/>
                <a:ea typeface="FangSong" panose="02010609060101010101" pitchFamily="49" charset="-122"/>
              </a:rPr>
              <a:t>year</a:t>
            </a:r>
            <a:r>
              <a:rPr lang="nb-NO" sz="1400" dirty="0">
                <a:solidFill>
                  <a:schemeClr val="tx1"/>
                </a:solidFill>
                <a:latin typeface="FangSong" panose="02010609060101010101" pitchFamily="49" charset="-122"/>
                <a:ea typeface="FangSong" panose="02010609060101010101" pitchFamily="49" charset="-122"/>
              </a:rPr>
              <a:t> </a:t>
            </a:r>
            <a:r>
              <a:rPr lang="nb-NO" sz="1400" dirty="0" err="1">
                <a:solidFill>
                  <a:schemeClr val="tx1"/>
                </a:solidFill>
                <a:latin typeface="FangSong" panose="02010609060101010101" pitchFamily="49" charset="-122"/>
                <a:ea typeface="FangSong" panose="02010609060101010101" pitchFamily="49" charset="-122"/>
              </a:rPr>
              <a:t>celebration</a:t>
            </a:r>
            <a:endParaRPr lang="nb-NO" altLang="zh-CN" sz="1400" dirty="0">
              <a:solidFill>
                <a:schemeClr val="tx1"/>
              </a:solidFill>
              <a:latin typeface="FangSong" panose="02010609060101010101" pitchFamily="49" charset="-122"/>
              <a:ea typeface="FangSong" panose="02010609060101010101" pitchFamily="49" charset="-122"/>
            </a:endParaRPr>
          </a:p>
          <a:p>
            <a:r>
              <a:rPr lang="nb-NO" altLang="zh-CN" sz="1400" dirty="0" err="1">
                <a:solidFill>
                  <a:schemeClr val="tx1"/>
                </a:solidFill>
                <a:latin typeface="FangSong" panose="02010609060101010101" pitchFamily="49" charset="-122"/>
                <a:ea typeface="FangSong" panose="02010609060101010101" pitchFamily="49" charset="-122"/>
              </a:rPr>
              <a:t>Fashion</a:t>
            </a:r>
            <a:r>
              <a:rPr lang="nb-NO" altLang="zh-CN" sz="1400" dirty="0">
                <a:solidFill>
                  <a:schemeClr val="tx1"/>
                </a:solidFill>
                <a:latin typeface="FangSong" panose="02010609060101010101" pitchFamily="49" charset="-122"/>
                <a:ea typeface="FangSong" panose="02010609060101010101" pitchFamily="49" charset="-122"/>
              </a:rPr>
              <a:t>, </a:t>
            </a:r>
            <a:r>
              <a:rPr lang="nb-NO" altLang="zh-CN" sz="1400" dirty="0" err="1">
                <a:solidFill>
                  <a:schemeClr val="tx1"/>
                </a:solidFill>
                <a:latin typeface="FangSong" panose="02010609060101010101" pitchFamily="49" charset="-122"/>
                <a:ea typeface="FangSong" panose="02010609060101010101" pitchFamily="49" charset="-122"/>
              </a:rPr>
              <a:t>Choir</a:t>
            </a:r>
            <a:endParaRPr lang="nb-NO" altLang="zh-CN" sz="1400" dirty="0">
              <a:solidFill>
                <a:schemeClr val="tx1"/>
              </a:solidFill>
              <a:latin typeface="FangSong" panose="02010609060101010101" pitchFamily="49" charset="-122"/>
              <a:ea typeface="FangSong" panose="02010609060101010101" pitchFamily="49" charset="-122"/>
            </a:endParaRPr>
          </a:p>
          <a:p>
            <a:r>
              <a:rPr lang="nb-NO" altLang="ja-JP" sz="1400" dirty="0">
                <a:solidFill>
                  <a:schemeClr val="tx1"/>
                </a:solidFill>
                <a:latin typeface="FangSong" panose="02010609060101010101" pitchFamily="49" charset="-122"/>
                <a:ea typeface="FangSong" panose="02010609060101010101" pitchFamily="49" charset="-122"/>
              </a:rPr>
              <a:t>Photo </a:t>
            </a:r>
            <a:r>
              <a:rPr lang="nb-NO" altLang="ja-JP" sz="1400" dirty="0" err="1">
                <a:solidFill>
                  <a:schemeClr val="tx1"/>
                </a:solidFill>
                <a:latin typeface="FangSong" panose="02010609060101010101" pitchFamily="49" charset="-122"/>
                <a:ea typeface="FangSong" panose="02010609060101010101" pitchFamily="49" charset="-122"/>
              </a:rPr>
              <a:t>competition</a:t>
            </a:r>
            <a:endParaRPr lang="en-US" sz="1400" dirty="0">
              <a:solidFill>
                <a:schemeClr val="tx1"/>
              </a:solidFill>
              <a:latin typeface="FangSong" panose="02010609060101010101" pitchFamily="49" charset="-122"/>
              <a:ea typeface="FangSong" panose="02010609060101010101" pitchFamily="49" charset="-122"/>
            </a:endParaRPr>
          </a:p>
        </p:txBody>
      </p:sp>
      <p:cxnSp>
        <p:nvCxnSpPr>
          <p:cNvPr id="29" name="Straight Connector 28">
            <a:extLst>
              <a:ext uri="{FF2B5EF4-FFF2-40B4-BE49-F238E27FC236}">
                <a16:creationId xmlns:a16="http://schemas.microsoft.com/office/drawing/2014/main" id="{BE64001A-1E13-4EE5-BDB0-00FF3AEE7A74}"/>
              </a:ext>
            </a:extLst>
          </p:cNvPr>
          <p:cNvCxnSpPr>
            <a:cxnSpLocks/>
            <a:stCxn id="5" idx="4"/>
            <a:endCxn id="8" idx="0"/>
          </p:cNvCxnSpPr>
          <p:nvPr/>
        </p:nvCxnSpPr>
        <p:spPr>
          <a:xfrm>
            <a:off x="3483029" y="3946810"/>
            <a:ext cx="8665" cy="688327"/>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7406B58-1F83-43F8-8B8B-2F212061C338}"/>
              </a:ext>
            </a:extLst>
          </p:cNvPr>
          <p:cNvSpPr txBox="1"/>
          <p:nvPr/>
        </p:nvSpPr>
        <p:spPr>
          <a:xfrm>
            <a:off x="5151304" y="2748106"/>
            <a:ext cx="860009" cy="276999"/>
          </a:xfrm>
          <a:prstGeom prst="rect">
            <a:avLst/>
          </a:prstGeom>
          <a:noFill/>
        </p:spPr>
        <p:txBody>
          <a:bodyPr wrap="square" rtlCol="0">
            <a:spAutoFit/>
          </a:bodyPr>
          <a:lstStyle/>
          <a:p>
            <a:r>
              <a:rPr lang="nb-NO" sz="1200" b="1" i="1" dirty="0">
                <a:latin typeface="FangSong" panose="02010609060101010101" pitchFamily="49" charset="-122"/>
                <a:ea typeface="FangSong" panose="02010609060101010101" pitchFamily="49" charset="-122"/>
              </a:rPr>
              <a:t>2010-12</a:t>
            </a:r>
            <a:endParaRPr lang="en-US" sz="1200" b="1" i="1" dirty="0">
              <a:latin typeface="FangSong" panose="02010609060101010101" pitchFamily="49" charset="-122"/>
              <a:ea typeface="FangSong" panose="02010609060101010101" pitchFamily="49" charset="-122"/>
            </a:endParaRPr>
          </a:p>
        </p:txBody>
      </p:sp>
      <p:sp>
        <p:nvSpPr>
          <p:cNvPr id="22" name="Rektangel 21">
            <a:extLst>
              <a:ext uri="{FF2B5EF4-FFF2-40B4-BE49-F238E27FC236}">
                <a16:creationId xmlns:a16="http://schemas.microsoft.com/office/drawing/2014/main" id="{060C1808-A493-44BF-AEC5-28945BAA65A5}"/>
              </a:ext>
            </a:extLst>
          </p:cNvPr>
          <p:cNvSpPr/>
          <p:nvPr/>
        </p:nvSpPr>
        <p:spPr>
          <a:xfrm>
            <a:off x="972568" y="3164303"/>
            <a:ext cx="872904" cy="57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err="1">
                <a:solidFill>
                  <a:schemeClr val="bg2"/>
                </a:solidFill>
              </a:rPr>
              <a:t>Member’s</a:t>
            </a:r>
            <a:r>
              <a:rPr lang="nb-NO" sz="1200" dirty="0">
                <a:solidFill>
                  <a:schemeClr val="bg2"/>
                </a:solidFill>
              </a:rPr>
              <a:t> </a:t>
            </a:r>
            <a:r>
              <a:rPr lang="nb-NO" sz="1200" dirty="0" err="1">
                <a:solidFill>
                  <a:schemeClr val="bg2"/>
                </a:solidFill>
              </a:rPr>
              <a:t>interest</a:t>
            </a:r>
            <a:endParaRPr lang="en-GB" sz="1200" dirty="0">
              <a:solidFill>
                <a:schemeClr val="bg2"/>
              </a:solidFill>
            </a:endParaRPr>
          </a:p>
        </p:txBody>
      </p:sp>
      <p:sp>
        <p:nvSpPr>
          <p:cNvPr id="26" name="Rektangel 25">
            <a:extLst>
              <a:ext uri="{FF2B5EF4-FFF2-40B4-BE49-F238E27FC236}">
                <a16:creationId xmlns:a16="http://schemas.microsoft.com/office/drawing/2014/main" id="{2FBED4DB-A3DC-4B7F-86DD-F731A7EADCED}"/>
              </a:ext>
            </a:extLst>
          </p:cNvPr>
          <p:cNvSpPr/>
          <p:nvPr/>
        </p:nvSpPr>
        <p:spPr>
          <a:xfrm>
            <a:off x="2979016" y="2640296"/>
            <a:ext cx="872904" cy="57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bg2"/>
                </a:solidFill>
              </a:rPr>
              <a:t>Media/</a:t>
            </a:r>
            <a:r>
              <a:rPr lang="nb-NO" sz="1200" dirty="0" err="1">
                <a:solidFill>
                  <a:schemeClr val="bg2"/>
                </a:solidFill>
              </a:rPr>
              <a:t>Intergration</a:t>
            </a:r>
            <a:endParaRPr lang="en-GB" sz="1200" dirty="0">
              <a:solidFill>
                <a:schemeClr val="bg2"/>
              </a:solidFill>
            </a:endParaRPr>
          </a:p>
        </p:txBody>
      </p:sp>
      <p:sp>
        <p:nvSpPr>
          <p:cNvPr id="28" name="Rektangel 27">
            <a:extLst>
              <a:ext uri="{FF2B5EF4-FFF2-40B4-BE49-F238E27FC236}">
                <a16:creationId xmlns:a16="http://schemas.microsoft.com/office/drawing/2014/main" id="{64BAF6A6-E0EC-4D2A-82A7-12ABB0D93668}"/>
              </a:ext>
            </a:extLst>
          </p:cNvPr>
          <p:cNvSpPr/>
          <p:nvPr/>
        </p:nvSpPr>
        <p:spPr>
          <a:xfrm>
            <a:off x="5109545" y="2127466"/>
            <a:ext cx="872904" cy="57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err="1">
                <a:solidFill>
                  <a:schemeClr val="bg2"/>
                </a:solidFill>
              </a:rPr>
              <a:t>Chinese</a:t>
            </a:r>
            <a:r>
              <a:rPr lang="nb-NO" sz="1200" dirty="0">
                <a:solidFill>
                  <a:schemeClr val="bg2"/>
                </a:solidFill>
              </a:rPr>
              <a:t> </a:t>
            </a:r>
            <a:r>
              <a:rPr lang="nb-NO" sz="1200" dirty="0" err="1">
                <a:solidFill>
                  <a:schemeClr val="bg2"/>
                </a:solidFill>
              </a:rPr>
              <a:t>delegation</a:t>
            </a:r>
            <a:endParaRPr lang="en-GB" sz="1200" dirty="0">
              <a:solidFill>
                <a:schemeClr val="bg2"/>
              </a:solidFill>
            </a:endParaRPr>
          </a:p>
        </p:txBody>
      </p:sp>
      <p:sp>
        <p:nvSpPr>
          <p:cNvPr id="30" name="Rektangel 29">
            <a:extLst>
              <a:ext uri="{FF2B5EF4-FFF2-40B4-BE49-F238E27FC236}">
                <a16:creationId xmlns:a16="http://schemas.microsoft.com/office/drawing/2014/main" id="{0CAA52FF-A77E-4708-98A5-B8638A72E959}"/>
              </a:ext>
            </a:extLst>
          </p:cNvPr>
          <p:cNvSpPr/>
          <p:nvPr/>
        </p:nvSpPr>
        <p:spPr>
          <a:xfrm>
            <a:off x="7162334" y="1540966"/>
            <a:ext cx="872904" cy="57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err="1">
                <a:solidFill>
                  <a:schemeClr val="bg2"/>
                </a:solidFill>
              </a:rPr>
              <a:t>Innovation</a:t>
            </a:r>
            <a:r>
              <a:rPr lang="nb-NO" sz="1200" dirty="0">
                <a:solidFill>
                  <a:schemeClr val="bg2"/>
                </a:solidFill>
              </a:rPr>
              <a:t> &amp; China</a:t>
            </a:r>
            <a:endParaRPr lang="en-GB" sz="1200" dirty="0">
              <a:solidFill>
                <a:schemeClr val="bg2"/>
              </a:solidFill>
            </a:endParaRPr>
          </a:p>
        </p:txBody>
      </p:sp>
    </p:spTree>
    <p:extLst>
      <p:ext uri="{BB962C8B-B14F-4D97-AF65-F5344CB8AC3E}">
        <p14:creationId xmlns:p14="http://schemas.microsoft.com/office/powerpoint/2010/main" val="350926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4A6CE1-A67D-49B5-972E-7A2937BC98DA}"/>
              </a:ext>
            </a:extLst>
          </p:cNvPr>
          <p:cNvSpPr/>
          <p:nvPr/>
        </p:nvSpPr>
        <p:spPr>
          <a:xfrm>
            <a:off x="772666" y="1916832"/>
            <a:ext cx="1152647" cy="1008566"/>
          </a:xfrm>
          <a:prstGeom prst="ellipse">
            <a:avLst/>
          </a:prstGeom>
          <a:solidFill>
            <a:schemeClr val="accent1">
              <a:lumMod val="50000"/>
            </a:schemeClr>
          </a:solidFill>
          <a:ln w="28575">
            <a:solidFill>
              <a:schemeClr val="tx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1</a:t>
            </a:r>
          </a:p>
        </p:txBody>
      </p:sp>
      <p:sp>
        <p:nvSpPr>
          <p:cNvPr id="4" name="Oval 3">
            <a:extLst>
              <a:ext uri="{FF2B5EF4-FFF2-40B4-BE49-F238E27FC236}">
                <a16:creationId xmlns:a16="http://schemas.microsoft.com/office/drawing/2014/main" id="{6B191E87-7158-4EA2-A198-D32539953DE6}"/>
              </a:ext>
            </a:extLst>
          </p:cNvPr>
          <p:cNvSpPr/>
          <p:nvPr/>
        </p:nvSpPr>
        <p:spPr>
          <a:xfrm>
            <a:off x="772666" y="2996952"/>
            <a:ext cx="1152647" cy="1008566"/>
          </a:xfrm>
          <a:prstGeom prst="ellipse">
            <a:avLst/>
          </a:prstGeom>
          <a:solidFill>
            <a:schemeClr val="accent1">
              <a:lumMod val="7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2</a:t>
            </a:r>
          </a:p>
        </p:txBody>
      </p:sp>
      <p:sp>
        <p:nvSpPr>
          <p:cNvPr id="5" name="Oval 4">
            <a:extLst>
              <a:ext uri="{FF2B5EF4-FFF2-40B4-BE49-F238E27FC236}">
                <a16:creationId xmlns:a16="http://schemas.microsoft.com/office/drawing/2014/main" id="{7738921B-940D-4AF8-9B66-398074D2006B}"/>
              </a:ext>
            </a:extLst>
          </p:cNvPr>
          <p:cNvSpPr/>
          <p:nvPr/>
        </p:nvSpPr>
        <p:spPr>
          <a:xfrm>
            <a:off x="772666" y="4077072"/>
            <a:ext cx="1152647" cy="1008566"/>
          </a:xfrm>
          <a:prstGeom prst="ellipse">
            <a:avLst/>
          </a:prstGeom>
          <a:solidFill>
            <a:schemeClr val="accent1">
              <a:lumMod val="60000"/>
              <a:lumOff val="4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3</a:t>
            </a:r>
          </a:p>
        </p:txBody>
      </p:sp>
      <p:sp>
        <p:nvSpPr>
          <p:cNvPr id="7" name="Rectangle: Rounded Corners 6">
            <a:extLst>
              <a:ext uri="{FF2B5EF4-FFF2-40B4-BE49-F238E27FC236}">
                <a16:creationId xmlns:a16="http://schemas.microsoft.com/office/drawing/2014/main" id="{F4EF09F3-861A-4ECE-9F56-827DC844F6C5}"/>
              </a:ext>
            </a:extLst>
          </p:cNvPr>
          <p:cNvSpPr/>
          <p:nvPr/>
        </p:nvSpPr>
        <p:spPr>
          <a:xfrm>
            <a:off x="3059832" y="1916832"/>
            <a:ext cx="5256584" cy="1008566"/>
          </a:xfrm>
          <a:prstGeom prst="roundRect">
            <a:avLst/>
          </a:prstGeom>
          <a:solidFill>
            <a:schemeClr val="accent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altLang="zh-CN" dirty="0" err="1">
                <a:solidFill>
                  <a:schemeClr val="bg1"/>
                </a:solidFill>
                <a:latin typeface="FangSong" panose="02010609060101010101" pitchFamily="49" charset="-122"/>
                <a:ea typeface="FangSong" panose="02010609060101010101" pitchFamily="49" charset="-122"/>
              </a:rPr>
              <a:t>Developing</a:t>
            </a:r>
            <a:r>
              <a:rPr lang="nb-NO" altLang="zh-CN" dirty="0">
                <a:solidFill>
                  <a:schemeClr val="bg1"/>
                </a:solidFill>
                <a:latin typeface="FangSong" panose="02010609060101010101" pitchFamily="49" charset="-122"/>
                <a:ea typeface="FangSong" panose="02010609060101010101" pitchFamily="49" charset="-122"/>
              </a:rPr>
              <a:t> </a:t>
            </a:r>
            <a:r>
              <a:rPr lang="nb-NO" altLang="zh-CN" dirty="0" err="1">
                <a:solidFill>
                  <a:schemeClr val="bg1"/>
                </a:solidFill>
                <a:latin typeface="FangSong" panose="02010609060101010101" pitchFamily="49" charset="-122"/>
                <a:ea typeface="FangSong" panose="02010609060101010101" pitchFamily="49" charset="-122"/>
              </a:rPr>
              <a:t>social</a:t>
            </a:r>
            <a:r>
              <a:rPr lang="nb-NO" altLang="zh-CN" dirty="0">
                <a:solidFill>
                  <a:schemeClr val="bg1"/>
                </a:solidFill>
                <a:latin typeface="FangSong" panose="02010609060101010101" pitchFamily="49" charset="-122"/>
                <a:ea typeface="FangSong" panose="02010609060101010101" pitchFamily="49" charset="-122"/>
              </a:rPr>
              <a:t> </a:t>
            </a:r>
            <a:r>
              <a:rPr lang="nb-NO" altLang="zh-CN" dirty="0" err="1">
                <a:solidFill>
                  <a:schemeClr val="bg1"/>
                </a:solidFill>
                <a:latin typeface="FangSong" panose="02010609060101010101" pitchFamily="49" charset="-122"/>
                <a:ea typeface="FangSong" panose="02010609060101010101" pitchFamily="49" charset="-122"/>
              </a:rPr>
              <a:t>network</a:t>
            </a:r>
            <a:r>
              <a:rPr lang="nb-NO" altLang="zh-CN" dirty="0">
                <a:solidFill>
                  <a:schemeClr val="bg1"/>
                </a:solidFill>
                <a:latin typeface="FangSong" panose="02010609060101010101" pitchFamily="49" charset="-122"/>
                <a:ea typeface="FangSong" panose="02010609060101010101" pitchFamily="49" charset="-122"/>
              </a:rPr>
              <a:t>/ERAS/</a:t>
            </a:r>
            <a:r>
              <a:rPr lang="nb-NO" altLang="zh-CN" dirty="0" err="1">
                <a:solidFill>
                  <a:schemeClr val="bg1"/>
                </a:solidFill>
                <a:latin typeface="FangSong" panose="02010609060101010101" pitchFamily="49" charset="-122"/>
                <a:ea typeface="FangSong" panose="02010609060101010101" pitchFamily="49" charset="-122"/>
              </a:rPr>
              <a:t>IMDi</a:t>
            </a:r>
            <a:r>
              <a:rPr lang="nb-NO" altLang="zh-CN" dirty="0">
                <a:solidFill>
                  <a:schemeClr val="bg1"/>
                </a:solidFill>
                <a:latin typeface="FangSong" panose="02010609060101010101" pitchFamily="49" charset="-122"/>
                <a:ea typeface="FangSong" panose="02010609060101010101" pitchFamily="49" charset="-122"/>
              </a:rPr>
              <a:t>/EMI</a:t>
            </a:r>
            <a:endParaRPr lang="en-US" dirty="0">
              <a:solidFill>
                <a:schemeClr val="bg1"/>
              </a:solidFill>
              <a:latin typeface="FangSong" panose="02010609060101010101" pitchFamily="49" charset="-122"/>
              <a:ea typeface="FangSong" panose="02010609060101010101" pitchFamily="49" charset="-122"/>
            </a:endParaRPr>
          </a:p>
        </p:txBody>
      </p:sp>
      <p:sp>
        <p:nvSpPr>
          <p:cNvPr id="9" name="Rectangle: Rounded Corners 8">
            <a:extLst>
              <a:ext uri="{FF2B5EF4-FFF2-40B4-BE49-F238E27FC236}">
                <a16:creationId xmlns:a16="http://schemas.microsoft.com/office/drawing/2014/main" id="{59C92FE7-030A-4C24-B228-4E8112D43940}"/>
              </a:ext>
            </a:extLst>
          </p:cNvPr>
          <p:cNvSpPr/>
          <p:nvPr/>
        </p:nvSpPr>
        <p:spPr>
          <a:xfrm>
            <a:off x="3059832" y="2996952"/>
            <a:ext cx="5256584" cy="1008566"/>
          </a:xfrm>
          <a:prstGeom prst="roundRect">
            <a:avLst/>
          </a:prstGeom>
          <a:solidFill>
            <a:schemeClr val="accent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ltLang="zh-CN" dirty="0" err="1">
                <a:solidFill>
                  <a:schemeClr val="bg1"/>
                </a:solidFill>
                <a:latin typeface="FangSong" panose="02010609060101010101" pitchFamily="49" charset="-122"/>
                <a:ea typeface="FangSong" panose="02010609060101010101" pitchFamily="49" charset="-122"/>
              </a:rPr>
              <a:t>Sharing</a:t>
            </a:r>
            <a:r>
              <a:rPr lang="nb-NO" altLang="zh-CN" dirty="0">
                <a:solidFill>
                  <a:schemeClr val="bg1"/>
                </a:solidFill>
                <a:latin typeface="FangSong" panose="02010609060101010101" pitchFamily="49" charset="-122"/>
                <a:ea typeface="FangSong" panose="02010609060101010101" pitchFamily="49" charset="-122"/>
              </a:rPr>
              <a:t> </a:t>
            </a:r>
            <a:r>
              <a:rPr lang="nb-NO" altLang="zh-CN" dirty="0" err="1">
                <a:solidFill>
                  <a:schemeClr val="bg1"/>
                </a:solidFill>
                <a:latin typeface="FangSong" panose="02010609060101010101" pitchFamily="49" charset="-122"/>
                <a:ea typeface="FangSong" panose="02010609060101010101" pitchFamily="49" charset="-122"/>
              </a:rPr>
              <a:t>information</a:t>
            </a:r>
            <a:endParaRPr lang="nb-NO" altLang="zh-CN" dirty="0">
              <a:solidFill>
                <a:schemeClr val="bg1"/>
              </a:solidFill>
              <a:latin typeface="FangSong" panose="02010609060101010101" pitchFamily="49" charset="-122"/>
              <a:ea typeface="FangSong" panose="02010609060101010101" pitchFamily="49" charset="-122"/>
            </a:endParaRPr>
          </a:p>
          <a:p>
            <a:pPr algn="ctr"/>
            <a:r>
              <a:rPr lang="nb-NO" altLang="zh-CN" dirty="0" err="1">
                <a:solidFill>
                  <a:schemeClr val="bg1"/>
                </a:solidFill>
                <a:latin typeface="FangSong" panose="02010609060101010101" pitchFamily="49" charset="-122"/>
                <a:ea typeface="FangSong" panose="02010609060101010101" pitchFamily="49" charset="-122"/>
              </a:rPr>
              <a:t>Entrepreuship</a:t>
            </a:r>
            <a:r>
              <a:rPr lang="nb-NO" altLang="zh-CN" dirty="0">
                <a:solidFill>
                  <a:schemeClr val="bg1"/>
                </a:solidFill>
                <a:latin typeface="FangSong" panose="02010609060101010101" pitchFamily="49" charset="-122"/>
                <a:ea typeface="FangSong" panose="02010609060101010101" pitchFamily="49" charset="-122"/>
              </a:rPr>
              <a:t> and </a:t>
            </a:r>
            <a:r>
              <a:rPr lang="nb-NO" altLang="zh-CN" dirty="0" err="1">
                <a:solidFill>
                  <a:schemeClr val="bg1"/>
                </a:solidFill>
                <a:latin typeface="FangSong" panose="02010609060101010101" pitchFamily="49" charset="-122"/>
                <a:ea typeface="FangSong" panose="02010609060101010101" pitchFamily="49" charset="-122"/>
              </a:rPr>
              <a:t>startups</a:t>
            </a:r>
            <a:endParaRPr lang="en-US" dirty="0">
              <a:solidFill>
                <a:schemeClr val="bg1"/>
              </a:solidFill>
              <a:latin typeface="FangSong" panose="02010609060101010101" pitchFamily="49" charset="-122"/>
              <a:ea typeface="FangSong" panose="02010609060101010101" pitchFamily="49" charset="-122"/>
            </a:endParaRPr>
          </a:p>
        </p:txBody>
      </p:sp>
      <p:sp>
        <p:nvSpPr>
          <p:cNvPr id="10" name="Rectangle: Rounded Corners 9">
            <a:extLst>
              <a:ext uri="{FF2B5EF4-FFF2-40B4-BE49-F238E27FC236}">
                <a16:creationId xmlns:a16="http://schemas.microsoft.com/office/drawing/2014/main" id="{2CFBF291-7707-4534-B5B2-0606F5D2550F}"/>
              </a:ext>
            </a:extLst>
          </p:cNvPr>
          <p:cNvSpPr/>
          <p:nvPr/>
        </p:nvSpPr>
        <p:spPr>
          <a:xfrm>
            <a:off x="3059832" y="4077072"/>
            <a:ext cx="5256584" cy="1008566"/>
          </a:xfrm>
          <a:prstGeom prst="roundRect">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tLang="zh-CN" dirty="0">
              <a:solidFill>
                <a:schemeClr val="bg1"/>
              </a:solidFill>
              <a:latin typeface="FangSong" panose="02010609060101010101" pitchFamily="49" charset="-122"/>
              <a:ea typeface="FangSong" panose="02010609060101010101" pitchFamily="49" charset="-122"/>
            </a:endParaRPr>
          </a:p>
          <a:p>
            <a:pPr algn="ctr"/>
            <a:r>
              <a:rPr lang="nb-NO" altLang="zh-CN" dirty="0" err="1">
                <a:solidFill>
                  <a:schemeClr val="bg1"/>
                </a:solidFill>
                <a:latin typeface="FangSong" panose="02010609060101010101" pitchFamily="49" charset="-122"/>
                <a:ea typeface="FangSong" panose="02010609060101010101" pitchFamily="49" charset="-122"/>
              </a:rPr>
              <a:t>Working</a:t>
            </a:r>
            <a:r>
              <a:rPr lang="nb-NO" altLang="zh-CN" dirty="0">
                <a:solidFill>
                  <a:schemeClr val="bg1"/>
                </a:solidFill>
                <a:latin typeface="FangSong" panose="02010609060101010101" pitchFamily="49" charset="-122"/>
                <a:ea typeface="FangSong" panose="02010609060101010101" pitchFamily="49" charset="-122"/>
              </a:rPr>
              <a:t> in Norway and business </a:t>
            </a:r>
            <a:r>
              <a:rPr lang="nb-NO" altLang="zh-CN" dirty="0" err="1">
                <a:solidFill>
                  <a:schemeClr val="bg1"/>
                </a:solidFill>
                <a:latin typeface="FangSong" panose="02010609060101010101" pitchFamily="49" charset="-122"/>
                <a:ea typeface="FangSong" panose="02010609060101010101" pitchFamily="49" charset="-122"/>
              </a:rPr>
              <a:t>culture</a:t>
            </a:r>
            <a:endParaRPr lang="nb-NO" altLang="zh-CN" dirty="0">
              <a:solidFill>
                <a:schemeClr val="bg1"/>
              </a:solidFill>
              <a:latin typeface="FangSong" panose="02010609060101010101" pitchFamily="49" charset="-122"/>
              <a:ea typeface="FangSong" panose="02010609060101010101" pitchFamily="49" charset="-122"/>
            </a:endParaRPr>
          </a:p>
          <a:p>
            <a:pPr algn="ctr"/>
            <a:r>
              <a:rPr lang="nb-NO" dirty="0" err="1">
                <a:solidFill>
                  <a:schemeClr val="bg1"/>
                </a:solidFill>
                <a:latin typeface="FangSong" panose="02010609060101010101" pitchFamily="49" charset="-122"/>
                <a:ea typeface="FangSong" panose="02010609060101010101" pitchFamily="49" charset="-122"/>
              </a:rPr>
              <a:t>Competence</a:t>
            </a:r>
            <a:r>
              <a:rPr lang="nb-NO" dirty="0">
                <a:solidFill>
                  <a:schemeClr val="bg1"/>
                </a:solidFill>
                <a:latin typeface="FangSong" panose="02010609060101010101" pitchFamily="49" charset="-122"/>
                <a:ea typeface="FangSong" panose="02010609060101010101" pitchFamily="49" charset="-122"/>
              </a:rPr>
              <a:t> Center for Immigrants/CCI</a:t>
            </a:r>
            <a:endParaRPr lang="en-US" dirty="0">
              <a:solidFill>
                <a:schemeClr val="bg1"/>
              </a:solidFill>
              <a:latin typeface="FangSong" panose="02010609060101010101" pitchFamily="49" charset="-122"/>
              <a:ea typeface="FangSong" panose="02010609060101010101" pitchFamily="49" charset="-122"/>
            </a:endParaRPr>
          </a:p>
          <a:p>
            <a:pPr algn="ctr"/>
            <a:endParaRPr lang="en-US" dirty="0">
              <a:solidFill>
                <a:schemeClr val="bg1"/>
              </a:solidFill>
              <a:latin typeface="FangSong" panose="02010609060101010101" pitchFamily="49" charset="-122"/>
              <a:ea typeface="FangSong" panose="02010609060101010101" pitchFamily="49" charset="-122"/>
            </a:endParaRPr>
          </a:p>
        </p:txBody>
      </p:sp>
      <p:pic>
        <p:nvPicPr>
          <p:cNvPr id="3074" name="Picture 2" descr="Bilderesultat for Friends icon">
            <a:extLst>
              <a:ext uri="{FF2B5EF4-FFF2-40B4-BE49-F238E27FC236}">
                <a16:creationId xmlns:a16="http://schemas.microsoft.com/office/drawing/2014/main" id="{4A2BC3C2-8FA7-4891-A5EA-4C47C1FC88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153581"/>
            <a:ext cx="905670" cy="535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esultat for entertainment icon">
            <a:extLst>
              <a:ext uri="{FF2B5EF4-FFF2-40B4-BE49-F238E27FC236}">
                <a16:creationId xmlns:a16="http://schemas.microsoft.com/office/drawing/2014/main" id="{9E506243-281A-4B2C-BA01-D841241709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163016"/>
            <a:ext cx="928351" cy="676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eresultat for Norway icon">
            <a:extLst>
              <a:ext uri="{FF2B5EF4-FFF2-40B4-BE49-F238E27FC236}">
                <a16:creationId xmlns:a16="http://schemas.microsoft.com/office/drawing/2014/main" id="{905AC5D2-6AF6-40F2-8586-BCB3248AA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149307"/>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3">
            <a:extLst>
              <a:ext uri="{FF2B5EF4-FFF2-40B4-BE49-F238E27FC236}">
                <a16:creationId xmlns:a16="http://schemas.microsoft.com/office/drawing/2014/main" id="{D324CC6D-C65F-4FB0-A265-D9391A695C68}"/>
              </a:ext>
            </a:extLst>
          </p:cNvPr>
          <p:cNvSpPr>
            <a:spLocks noGrp="1"/>
          </p:cNvSpPr>
          <p:nvPr>
            <p:ph type="title"/>
          </p:nvPr>
        </p:nvSpPr>
        <p:spPr>
          <a:xfrm>
            <a:off x="539552" y="211231"/>
            <a:ext cx="7886700" cy="1325563"/>
          </a:xfrm>
        </p:spPr>
        <p:txBody>
          <a:bodyPr>
            <a:normAutofit fontScale="90000"/>
          </a:bodyPr>
          <a:lstStyle/>
          <a:p>
            <a:br>
              <a:rPr lang="nb-NO" dirty="0">
                <a:latin typeface="FangSong" panose="02010609060101010101" pitchFamily="49" charset="-122"/>
                <a:ea typeface="FangSong" panose="02010609060101010101" pitchFamily="49" charset="-122"/>
              </a:rPr>
            </a:br>
            <a:br>
              <a:rPr lang="nb-NO" dirty="0">
                <a:latin typeface="FangSong" panose="02010609060101010101" pitchFamily="49" charset="-122"/>
                <a:ea typeface="FangSong" panose="02010609060101010101" pitchFamily="49" charset="-122"/>
              </a:rPr>
            </a:br>
            <a:r>
              <a:rPr lang="nb-NO" altLang="zh-CN" b="1" dirty="0" err="1">
                <a:latin typeface="FangSong" panose="02010609060101010101" pitchFamily="49" charset="-122"/>
                <a:ea typeface="FangSong" panose="02010609060101010101" pitchFamily="49" charset="-122"/>
              </a:rPr>
              <a:t>What</a:t>
            </a:r>
            <a:r>
              <a:rPr lang="nb-NO" altLang="zh-CN" b="1" dirty="0">
                <a:latin typeface="FangSong" panose="02010609060101010101" pitchFamily="49" charset="-122"/>
                <a:ea typeface="FangSong" panose="02010609060101010101" pitchFamily="49" charset="-122"/>
              </a:rPr>
              <a:t> </a:t>
            </a:r>
            <a:r>
              <a:rPr lang="nb-NO" altLang="zh-CN" b="1" dirty="0" err="1">
                <a:latin typeface="FangSong" panose="02010609060101010101" pitchFamily="49" charset="-122"/>
                <a:ea typeface="FangSong" panose="02010609060101010101" pitchFamily="49" charset="-122"/>
              </a:rPr>
              <a:t>we</a:t>
            </a:r>
            <a:r>
              <a:rPr lang="en-US" altLang="zh-CN" b="1" dirty="0">
                <a:latin typeface="FangSong" panose="02010609060101010101" pitchFamily="49" charset="-122"/>
                <a:ea typeface="FangSong" panose="02010609060101010101" pitchFamily="49" charset="-122"/>
              </a:rPr>
              <a:t> do?</a:t>
            </a:r>
            <a:endParaRPr lang="en-US" b="1" dirty="0">
              <a:latin typeface="FangSong" panose="02010609060101010101" pitchFamily="49" charset="-122"/>
              <a:ea typeface="FangSong" panose="02010609060101010101" pitchFamily="49" charset="-122"/>
            </a:endParaRPr>
          </a:p>
        </p:txBody>
      </p:sp>
      <p:sp>
        <p:nvSpPr>
          <p:cNvPr id="12" name="Oval 4">
            <a:extLst>
              <a:ext uri="{FF2B5EF4-FFF2-40B4-BE49-F238E27FC236}">
                <a16:creationId xmlns:a16="http://schemas.microsoft.com/office/drawing/2014/main" id="{B5C1B71C-9745-47B0-8BE8-97318270F566}"/>
              </a:ext>
            </a:extLst>
          </p:cNvPr>
          <p:cNvSpPr/>
          <p:nvPr/>
        </p:nvSpPr>
        <p:spPr>
          <a:xfrm>
            <a:off x="744938" y="5157192"/>
            <a:ext cx="1152647" cy="1008566"/>
          </a:xfrm>
          <a:prstGeom prst="ellipse">
            <a:avLst/>
          </a:prstGeom>
          <a:solidFill>
            <a:srgbClr val="DAE3F3"/>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bg1"/>
                </a:solidFill>
                <a:latin typeface="FangSong" panose="02010609060101010101" pitchFamily="49" charset="-122"/>
                <a:ea typeface="FangSong" panose="02010609060101010101" pitchFamily="49" charset="-122"/>
              </a:rPr>
              <a:t>4</a:t>
            </a:r>
          </a:p>
        </p:txBody>
      </p:sp>
      <p:sp>
        <p:nvSpPr>
          <p:cNvPr id="13" name="Rectangle: Rounded Corners 9">
            <a:extLst>
              <a:ext uri="{FF2B5EF4-FFF2-40B4-BE49-F238E27FC236}">
                <a16:creationId xmlns:a16="http://schemas.microsoft.com/office/drawing/2014/main" id="{10509CF7-D488-417A-B20B-718EB098B8B6}"/>
              </a:ext>
            </a:extLst>
          </p:cNvPr>
          <p:cNvSpPr/>
          <p:nvPr/>
        </p:nvSpPr>
        <p:spPr>
          <a:xfrm>
            <a:off x="3059832" y="5157192"/>
            <a:ext cx="5256584" cy="1008566"/>
          </a:xfrm>
          <a:prstGeom prst="roundRect">
            <a:avLst/>
          </a:prstGeom>
          <a:solidFill>
            <a:srgbClr val="DAE3F3"/>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ltLang="zh-CN" b="1" dirty="0" err="1">
                <a:solidFill>
                  <a:srgbClr val="FF0000"/>
                </a:solidFill>
                <a:latin typeface="FangSong" panose="02010609060101010101" pitchFamily="49" charset="-122"/>
                <a:ea typeface="FangSong" panose="02010609060101010101" pitchFamily="49" charset="-122"/>
                <a:cs typeface="Arial" panose="020B0604020202020204" pitchFamily="34" charset="0"/>
              </a:rPr>
              <a:t>Promoting</a:t>
            </a:r>
            <a:r>
              <a:rPr lang="nb-NO" altLang="zh-CN" b="1" dirty="0">
                <a:solidFill>
                  <a:srgbClr val="FF0000"/>
                </a:solidFill>
                <a:latin typeface="FangSong" panose="02010609060101010101" pitchFamily="49" charset="-122"/>
                <a:ea typeface="FangSong" panose="02010609060101010101" pitchFamily="49" charset="-122"/>
                <a:cs typeface="Arial" panose="020B0604020202020204" pitchFamily="34" charset="0"/>
              </a:rPr>
              <a:t> and </a:t>
            </a:r>
            <a:r>
              <a:rPr lang="nb-NO" altLang="zh-CN" b="1" dirty="0" err="1">
                <a:solidFill>
                  <a:srgbClr val="FF0000"/>
                </a:solidFill>
                <a:latin typeface="FangSong" panose="02010609060101010101" pitchFamily="49" charset="-122"/>
                <a:ea typeface="FangSong" panose="02010609060101010101" pitchFamily="49" charset="-122"/>
                <a:cs typeface="Arial" panose="020B0604020202020204" pitchFamily="34" charset="0"/>
              </a:rPr>
              <a:t>connecting</a:t>
            </a:r>
            <a:r>
              <a:rPr lang="nb-NO" altLang="zh-CN" b="1" dirty="0">
                <a:solidFill>
                  <a:srgbClr val="FF0000"/>
                </a:solidFill>
                <a:latin typeface="FangSong" panose="02010609060101010101" pitchFamily="49" charset="-122"/>
                <a:ea typeface="FangSong" panose="02010609060101010101" pitchFamily="49" charset="-122"/>
                <a:cs typeface="Arial" panose="020B0604020202020204" pitchFamily="34" charset="0"/>
              </a:rPr>
              <a:t> </a:t>
            </a:r>
            <a:r>
              <a:rPr lang="nb-NO" altLang="zh-CN" b="1" dirty="0" err="1">
                <a:solidFill>
                  <a:srgbClr val="FF0000"/>
                </a:solidFill>
                <a:latin typeface="FangSong" panose="02010609060101010101" pitchFamily="49" charset="-122"/>
                <a:ea typeface="FangSong" panose="02010609060101010101" pitchFamily="49" charset="-122"/>
                <a:cs typeface="Arial" panose="020B0604020202020204" pitchFamily="34" charset="0"/>
              </a:rPr>
              <a:t>collaboration</a:t>
            </a:r>
            <a:r>
              <a:rPr lang="nb-NO" altLang="zh-CN" b="1" dirty="0">
                <a:solidFill>
                  <a:srgbClr val="FF0000"/>
                </a:solidFill>
                <a:latin typeface="FangSong" panose="02010609060101010101" pitchFamily="49" charset="-122"/>
                <a:ea typeface="FangSong" panose="02010609060101010101" pitchFamily="49" charset="-122"/>
                <a:cs typeface="Arial" panose="020B0604020202020204" pitchFamily="34" charset="0"/>
              </a:rPr>
              <a:t> </a:t>
            </a:r>
            <a:r>
              <a:rPr lang="nb-NO" altLang="zh-CN" b="1" dirty="0" err="1">
                <a:solidFill>
                  <a:srgbClr val="FF0000"/>
                </a:solidFill>
                <a:latin typeface="FangSong" panose="02010609060101010101" pitchFamily="49" charset="-122"/>
                <a:ea typeface="FangSong" panose="02010609060101010101" pitchFamily="49" charset="-122"/>
                <a:cs typeface="Arial" panose="020B0604020202020204" pitchFamily="34" charset="0"/>
              </a:rPr>
              <a:t>between</a:t>
            </a:r>
            <a:r>
              <a:rPr lang="nb-NO" altLang="zh-CN" b="1" dirty="0">
                <a:solidFill>
                  <a:srgbClr val="FF0000"/>
                </a:solidFill>
                <a:latin typeface="FangSong" panose="02010609060101010101" pitchFamily="49" charset="-122"/>
                <a:ea typeface="FangSong" panose="02010609060101010101" pitchFamily="49" charset="-122"/>
                <a:cs typeface="Arial" panose="020B0604020202020204" pitchFamily="34" charset="0"/>
              </a:rPr>
              <a:t> China and Norway </a:t>
            </a:r>
            <a:endParaRPr lang="en-US" dirty="0">
              <a:solidFill>
                <a:schemeClr val="bg1"/>
              </a:solidFill>
              <a:latin typeface="FangSong" panose="02010609060101010101" pitchFamily="49" charset="-122"/>
              <a:ea typeface="FangSong" panose="02010609060101010101" pitchFamily="49" charset="-122"/>
            </a:endParaRPr>
          </a:p>
        </p:txBody>
      </p:sp>
      <p:pic>
        <p:nvPicPr>
          <p:cNvPr id="6" name="Bilde 5" descr="Et bilde som inneholder tekst&#10;&#10;Beskrivelse som er generert med svært høy visshet">
            <a:extLst>
              <a:ext uri="{FF2B5EF4-FFF2-40B4-BE49-F238E27FC236}">
                <a16:creationId xmlns:a16="http://schemas.microsoft.com/office/drawing/2014/main" id="{5849057E-7A77-4ED0-806A-AFE028A111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5135268"/>
            <a:ext cx="799760" cy="1268533"/>
          </a:xfrm>
          <a:prstGeom prst="rect">
            <a:avLst/>
          </a:prstGeom>
        </p:spPr>
      </p:pic>
    </p:spTree>
    <p:extLst>
      <p:ext uri="{BB962C8B-B14F-4D97-AF65-F5344CB8AC3E}">
        <p14:creationId xmlns:p14="http://schemas.microsoft.com/office/powerpoint/2010/main" val="93628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EFDCC0E-6CD7-4965-AFA0-D98C304CD6BF}"/>
              </a:ext>
            </a:extLst>
          </p:cNvPr>
          <p:cNvSpPr/>
          <p:nvPr/>
        </p:nvSpPr>
        <p:spPr>
          <a:xfrm>
            <a:off x="611560" y="1953976"/>
            <a:ext cx="3840480" cy="432048"/>
          </a:xfrm>
          <a:prstGeom prst="ellipse">
            <a:avLst/>
          </a:prstGeom>
          <a:solidFill>
            <a:schemeClr val="accent4">
              <a:lumMod val="50000"/>
            </a:schemeClr>
          </a:solidFill>
          <a:ln>
            <a:solidFill>
              <a:srgbClr val="3C5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ltLang="ja-JP" sz="2000" b="1" dirty="0">
                <a:solidFill>
                  <a:schemeClr val="bg1"/>
                </a:solidFill>
                <a:latin typeface="FangSong" panose="02010609060101010101" pitchFamily="49" charset="-122"/>
                <a:ea typeface="FangSong" panose="02010609060101010101" pitchFamily="49" charset="-122"/>
              </a:rPr>
              <a:t>In Norway</a:t>
            </a:r>
          </a:p>
        </p:txBody>
      </p:sp>
      <p:sp>
        <p:nvSpPr>
          <p:cNvPr id="6" name="Oval 5">
            <a:extLst>
              <a:ext uri="{FF2B5EF4-FFF2-40B4-BE49-F238E27FC236}">
                <a16:creationId xmlns:a16="http://schemas.microsoft.com/office/drawing/2014/main" id="{8631B795-0C9C-4221-B62A-7799F4861892}"/>
              </a:ext>
            </a:extLst>
          </p:cNvPr>
          <p:cNvSpPr/>
          <p:nvPr/>
        </p:nvSpPr>
        <p:spPr>
          <a:xfrm>
            <a:off x="4658048" y="1953976"/>
            <a:ext cx="3840480" cy="432048"/>
          </a:xfrm>
          <a:prstGeom prst="ellipse">
            <a:avLst/>
          </a:prstGeom>
          <a:solidFill>
            <a:schemeClr val="accent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altLang="ja-JP" sz="2000" b="1" dirty="0">
                <a:solidFill>
                  <a:schemeClr val="bg1"/>
                </a:solidFill>
                <a:latin typeface="FangSong" panose="02010609060101010101" pitchFamily="49" charset="-122"/>
                <a:ea typeface="FangSong" panose="02010609060101010101" pitchFamily="49" charset="-122"/>
              </a:rPr>
              <a:t>In  China</a:t>
            </a:r>
          </a:p>
        </p:txBody>
      </p:sp>
      <p:sp>
        <p:nvSpPr>
          <p:cNvPr id="10" name="Rectangle 9">
            <a:extLst>
              <a:ext uri="{FF2B5EF4-FFF2-40B4-BE49-F238E27FC236}">
                <a16:creationId xmlns:a16="http://schemas.microsoft.com/office/drawing/2014/main" id="{B78E4D20-F499-45F2-85AE-922A4D2263E9}"/>
              </a:ext>
            </a:extLst>
          </p:cNvPr>
          <p:cNvSpPr/>
          <p:nvPr/>
        </p:nvSpPr>
        <p:spPr>
          <a:xfrm>
            <a:off x="611560" y="2564904"/>
            <a:ext cx="3840480" cy="3528392"/>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Organizing</a:t>
            </a:r>
            <a:r>
              <a:rPr lang="nb-NO" altLang="zh-CN" dirty="0">
                <a:solidFill>
                  <a:schemeClr val="tx1"/>
                </a:solidFill>
                <a:latin typeface="FangSong" panose="02010609060101010101" pitchFamily="49" charset="-122"/>
                <a:ea typeface="FangSong" panose="02010609060101010101" pitchFamily="49" charset="-122"/>
              </a:rPr>
              <a:t> seminars from </a:t>
            </a:r>
            <a:r>
              <a:rPr lang="nb-NO" altLang="zh-CN" dirty="0" err="1">
                <a:solidFill>
                  <a:schemeClr val="tx1"/>
                </a:solidFill>
                <a:latin typeface="FangSong" panose="02010609060101010101" pitchFamily="49" charset="-122"/>
                <a:ea typeface="FangSong" panose="02010609060101010101" pitchFamily="49" charset="-122"/>
              </a:rPr>
              <a:t>members</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professional</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works</a:t>
            </a:r>
            <a:r>
              <a:rPr lang="nb-NO" altLang="zh-CN" dirty="0">
                <a:solidFill>
                  <a:schemeClr val="tx1"/>
                </a:solidFill>
                <a:latin typeface="FangSong" panose="02010609060101010101" pitchFamily="49" charset="-122"/>
                <a:ea typeface="FangSong" panose="02010609060101010101" pitchFamily="49" charset="-122"/>
              </a:rPr>
              <a:t> to all </a:t>
            </a:r>
            <a:r>
              <a:rPr lang="nb-NO" altLang="zh-CN" dirty="0" err="1">
                <a:solidFill>
                  <a:schemeClr val="tx1"/>
                </a:solidFill>
                <a:latin typeface="FangSong" panose="02010609060101010101" pitchFamily="49" charset="-122"/>
                <a:ea typeface="FangSong" panose="02010609060101010101" pitchFamily="49" charset="-122"/>
              </a:rPr>
              <a:t>groups</a:t>
            </a:r>
            <a:endParaRPr lang="zh-CN" altLang="en-US"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Connnecting</a:t>
            </a:r>
            <a:r>
              <a:rPr lang="nb-NO" altLang="zh-CN" dirty="0">
                <a:solidFill>
                  <a:schemeClr val="tx1"/>
                </a:solidFill>
                <a:latin typeface="FangSong" panose="02010609060101010101" pitchFamily="49" charset="-122"/>
                <a:ea typeface="FangSong" panose="02010609060101010101" pitchFamily="49" charset="-122"/>
              </a:rPr>
              <a:t> Norwegian </a:t>
            </a:r>
            <a:r>
              <a:rPr lang="nb-NO" altLang="zh-CN" dirty="0" err="1">
                <a:solidFill>
                  <a:schemeClr val="tx1"/>
                </a:solidFill>
                <a:latin typeface="FangSong" panose="02010609060101010101" pitchFamily="49" charset="-122"/>
                <a:ea typeface="FangSong" panose="02010609060101010101" pitchFamily="49" charset="-122"/>
              </a:rPr>
              <a:t>companies</a:t>
            </a:r>
            <a:r>
              <a:rPr lang="nb-NO" altLang="zh-CN" dirty="0">
                <a:solidFill>
                  <a:schemeClr val="tx1"/>
                </a:solidFill>
                <a:latin typeface="FangSong" panose="02010609060101010101" pitchFamily="49" charset="-122"/>
                <a:ea typeface="FangSong" panose="02010609060101010101" pitchFamily="49" charset="-122"/>
              </a:rPr>
              <a:t> to China</a:t>
            </a:r>
            <a:endParaRPr lang="en-US"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a:solidFill>
                  <a:schemeClr val="tx1"/>
                </a:solidFill>
                <a:latin typeface="FangSong" panose="02010609060101010101" pitchFamily="49" charset="-122"/>
                <a:ea typeface="FangSong" panose="02010609060101010101" pitchFamily="49" charset="-122"/>
              </a:rPr>
              <a:t>Meeting </a:t>
            </a:r>
            <a:r>
              <a:rPr lang="nb-NO" altLang="zh-CN" dirty="0" err="1">
                <a:solidFill>
                  <a:schemeClr val="tx1"/>
                </a:solidFill>
                <a:latin typeface="FangSong" panose="02010609060101010101" pitchFamily="49" charset="-122"/>
                <a:ea typeface="FangSong" panose="02010609060101010101" pitchFamily="49" charset="-122"/>
              </a:rPr>
              <a:t>delegations</a:t>
            </a:r>
            <a:r>
              <a:rPr lang="nb-NO" altLang="zh-CN" dirty="0">
                <a:solidFill>
                  <a:schemeClr val="tx1"/>
                </a:solidFill>
                <a:latin typeface="FangSong" panose="02010609060101010101" pitchFamily="49" charset="-122"/>
                <a:ea typeface="FangSong" panose="02010609060101010101" pitchFamily="49" charset="-122"/>
              </a:rPr>
              <a:t> from China and </a:t>
            </a:r>
            <a:r>
              <a:rPr lang="nb-NO" altLang="zh-CN" dirty="0" err="1">
                <a:solidFill>
                  <a:schemeClr val="tx1"/>
                </a:solidFill>
                <a:latin typeface="FangSong" panose="02010609060101010101" pitchFamily="49" charset="-122"/>
                <a:ea typeface="FangSong" panose="02010609060101010101" pitchFamily="49" charset="-122"/>
              </a:rPr>
              <a:t>making</a:t>
            </a:r>
            <a:r>
              <a:rPr lang="nb-NO" altLang="zh-CN" dirty="0">
                <a:solidFill>
                  <a:schemeClr val="tx1"/>
                </a:solidFill>
                <a:latin typeface="FangSong" panose="02010609060101010101" pitchFamily="49" charset="-122"/>
                <a:ea typeface="FangSong" panose="02010609060101010101" pitchFamily="49" charset="-122"/>
              </a:rPr>
              <a:t> a match </a:t>
            </a:r>
            <a:endParaRPr lang="en-US"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a:solidFill>
                  <a:schemeClr val="tx1"/>
                </a:solidFill>
                <a:latin typeface="FangSong" panose="02010609060101010101" pitchFamily="49" charset="-122"/>
                <a:ea typeface="FangSong" panose="02010609060101010101" pitchFamily="49" charset="-122"/>
              </a:rPr>
              <a:t>Partners to different </a:t>
            </a:r>
            <a:r>
              <a:rPr lang="nb-NO" altLang="zh-CN" dirty="0" err="1">
                <a:solidFill>
                  <a:schemeClr val="tx1"/>
                </a:solidFill>
                <a:latin typeface="FangSong" panose="02010609060101010101" pitchFamily="49" charset="-122"/>
                <a:ea typeface="FangSong" panose="02010609060101010101" pitchFamily="49" charset="-122"/>
              </a:rPr>
              <a:t>networks</a:t>
            </a:r>
            <a:r>
              <a:rPr lang="nb-NO" altLang="zh-CN" dirty="0">
                <a:solidFill>
                  <a:schemeClr val="tx1"/>
                </a:solidFill>
                <a:latin typeface="FangSong" panose="02010609060101010101" pitchFamily="49" charset="-122"/>
                <a:ea typeface="FangSong" panose="02010609060101010101" pitchFamily="49" charset="-122"/>
              </a:rPr>
              <a:t>, Open </a:t>
            </a:r>
            <a:r>
              <a:rPr lang="nb-NO" altLang="zh-CN" dirty="0" err="1">
                <a:solidFill>
                  <a:schemeClr val="tx1"/>
                </a:solidFill>
                <a:latin typeface="FangSong" panose="02010609060101010101" pitchFamily="49" charset="-122"/>
                <a:ea typeface="FangSong" panose="02010609060101010101" pitchFamily="49" charset="-122"/>
              </a:rPr>
              <a:t>Innovation</a:t>
            </a:r>
            <a:r>
              <a:rPr lang="nb-NO" altLang="zh-CN" dirty="0">
                <a:solidFill>
                  <a:schemeClr val="tx1"/>
                </a:solidFill>
                <a:latin typeface="FangSong" panose="02010609060101010101" pitchFamily="49" charset="-122"/>
                <a:ea typeface="FangSong" panose="02010609060101010101" pitchFamily="49" charset="-122"/>
              </a:rPr>
              <a:t> Lab</a:t>
            </a: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Making</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contacts</a:t>
            </a:r>
            <a:r>
              <a:rPr lang="nb-NO" altLang="zh-CN" dirty="0">
                <a:solidFill>
                  <a:schemeClr val="tx1"/>
                </a:solidFill>
                <a:latin typeface="FangSong" panose="02010609060101010101" pitchFamily="49" charset="-122"/>
                <a:ea typeface="FangSong" panose="02010609060101010101" pitchFamily="49" charset="-122"/>
              </a:rPr>
              <a:t> via </a:t>
            </a:r>
            <a:r>
              <a:rPr lang="nb-NO" altLang="zh-CN" dirty="0" err="1">
                <a:solidFill>
                  <a:schemeClr val="tx1"/>
                </a:solidFill>
                <a:latin typeface="FangSong" panose="02010609060101010101" pitchFamily="49" charset="-122"/>
                <a:ea typeface="FangSong" panose="02010609060101010101" pitchFamily="49" charset="-122"/>
              </a:rPr>
              <a:t>members</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natural</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connections</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between</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two</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countries</a:t>
            </a:r>
            <a:endParaRPr lang="nb-NO"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a:solidFill>
                  <a:schemeClr val="tx1"/>
                </a:solidFill>
                <a:latin typeface="FangSong" panose="02010609060101010101" pitchFamily="49" charset="-122"/>
                <a:ea typeface="FangSong" panose="02010609060101010101" pitchFamily="49" charset="-122"/>
              </a:rPr>
              <a:t>Reference </a:t>
            </a:r>
            <a:r>
              <a:rPr lang="nb-NO" altLang="zh-CN" dirty="0" err="1">
                <a:solidFill>
                  <a:schemeClr val="tx1"/>
                </a:solidFill>
                <a:latin typeface="FangSong" panose="02010609060101010101" pitchFamily="49" charset="-122"/>
                <a:ea typeface="FangSong" panose="02010609060101010101" pitchFamily="49" charset="-122"/>
              </a:rPr>
              <a:t>groups</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on</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demand</a:t>
            </a:r>
            <a:endParaRPr lang="zh-CN" altLang="en-US" dirty="0">
              <a:solidFill>
                <a:schemeClr val="tx1"/>
              </a:solidFill>
              <a:latin typeface="FangSong" panose="02010609060101010101" pitchFamily="49" charset="-122"/>
              <a:ea typeface="FangSong" panose="02010609060101010101" pitchFamily="49" charset="-122"/>
            </a:endParaRPr>
          </a:p>
          <a:p>
            <a:pPr algn="ctr"/>
            <a:endParaRPr lang="zh-CN" altLang="en-US" dirty="0">
              <a:solidFill>
                <a:schemeClr val="tx1"/>
              </a:solidFill>
              <a:latin typeface="FangSong" panose="02010609060101010101" pitchFamily="49" charset="-122"/>
              <a:ea typeface="FangSong" panose="02010609060101010101" pitchFamily="49" charset="-122"/>
            </a:endParaRPr>
          </a:p>
        </p:txBody>
      </p:sp>
      <p:sp>
        <p:nvSpPr>
          <p:cNvPr id="11" name="Rectangle 10">
            <a:extLst>
              <a:ext uri="{FF2B5EF4-FFF2-40B4-BE49-F238E27FC236}">
                <a16:creationId xmlns:a16="http://schemas.microsoft.com/office/drawing/2014/main" id="{AC83C17B-3102-4517-95F0-C6D6B2AD5C66}"/>
              </a:ext>
            </a:extLst>
          </p:cNvPr>
          <p:cNvSpPr/>
          <p:nvPr/>
        </p:nvSpPr>
        <p:spPr>
          <a:xfrm>
            <a:off x="4658048" y="2564904"/>
            <a:ext cx="3864389" cy="3528392"/>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Atending</a:t>
            </a:r>
            <a:r>
              <a:rPr lang="nb-NO" altLang="zh-CN" dirty="0">
                <a:solidFill>
                  <a:schemeClr val="tx1"/>
                </a:solidFill>
                <a:latin typeface="FangSong" panose="02010609060101010101" pitchFamily="49" charset="-122"/>
                <a:ea typeface="FangSong" panose="02010609060101010101" pitchFamily="49" charset="-122"/>
              </a:rPr>
              <a:t> Conferences by </a:t>
            </a:r>
            <a:r>
              <a:rPr lang="nb-NO" altLang="zh-CN" dirty="0" err="1">
                <a:solidFill>
                  <a:schemeClr val="tx1"/>
                </a:solidFill>
                <a:latin typeface="FangSong" panose="02010609060101010101" pitchFamily="49" charset="-122"/>
                <a:ea typeface="FangSong" panose="02010609060101010101" pitchFamily="49" charset="-122"/>
              </a:rPr>
              <a:t>invitation</a:t>
            </a:r>
            <a:r>
              <a:rPr lang="nb-NO" altLang="zh-CN" dirty="0">
                <a:solidFill>
                  <a:schemeClr val="tx1"/>
                </a:solidFill>
                <a:latin typeface="FangSong" panose="02010609060101010101" pitchFamily="49" charset="-122"/>
                <a:ea typeface="FangSong" panose="02010609060101010101" pitchFamily="49" charset="-122"/>
              </a:rPr>
              <a:t> from China</a:t>
            </a:r>
            <a:endParaRPr lang="en-US"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Making</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cooperation</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agreements</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with</a:t>
            </a:r>
            <a:r>
              <a:rPr lang="nb-NO" altLang="zh-CN" dirty="0">
                <a:solidFill>
                  <a:schemeClr val="tx1"/>
                </a:solidFill>
                <a:latin typeface="FangSong" panose="02010609060101010101" pitchFamily="49" charset="-122"/>
                <a:ea typeface="FangSong" panose="02010609060101010101" pitchFamily="49" charset="-122"/>
              </a:rPr>
              <a:t> relevant partners</a:t>
            </a:r>
          </a:p>
          <a:p>
            <a:pPr marL="285750" indent="-285750">
              <a:buFont typeface="Arial" panose="020B0604020202020204" pitchFamily="34" charset="0"/>
              <a:buChar char="•"/>
            </a:pPr>
            <a:r>
              <a:rPr lang="nb-NO" altLang="zh-CN" dirty="0">
                <a:solidFill>
                  <a:schemeClr val="tx1"/>
                </a:solidFill>
                <a:latin typeface="FangSong" panose="02010609060101010101" pitchFamily="49" charset="-122"/>
                <a:ea typeface="FangSong" panose="02010609060101010101" pitchFamily="49" charset="-122"/>
              </a:rPr>
              <a:t>CPN </a:t>
            </a:r>
            <a:r>
              <a:rPr lang="nb-NO" altLang="zh-CN" dirty="0" err="1">
                <a:solidFill>
                  <a:schemeClr val="tx1"/>
                </a:solidFill>
                <a:latin typeface="FangSong" panose="02010609060101010101" pitchFamily="49" charset="-122"/>
                <a:ea typeface="FangSong" panose="02010609060101010101" pitchFamily="49" charset="-122"/>
              </a:rPr>
              <a:t>Contact</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points</a:t>
            </a:r>
            <a:r>
              <a:rPr lang="nb-NO" altLang="zh-CN" dirty="0">
                <a:solidFill>
                  <a:schemeClr val="tx1"/>
                </a:solidFill>
                <a:latin typeface="FangSong" panose="02010609060101010101" pitchFamily="49" charset="-122"/>
                <a:ea typeface="FangSong" panose="02010609060101010101" pitchFamily="49" charset="-122"/>
              </a:rPr>
              <a:t> in China</a:t>
            </a:r>
          </a:p>
          <a:p>
            <a:pPr marL="285750" indent="-285750">
              <a:buFont typeface="Arial" panose="020B0604020202020204" pitchFamily="34" charset="0"/>
              <a:buChar char="•"/>
            </a:pPr>
            <a:r>
              <a:rPr lang="nb-NO" altLang="zh-CN" dirty="0">
                <a:solidFill>
                  <a:schemeClr val="tx1"/>
                </a:solidFill>
                <a:latin typeface="FangSong" panose="02010609060101010101" pitchFamily="49" charset="-122"/>
                <a:ea typeface="FangSong" panose="02010609060101010101" pitchFamily="49" charset="-122"/>
              </a:rPr>
              <a:t>100/1000 </a:t>
            </a:r>
            <a:r>
              <a:rPr lang="nb-NO" altLang="zh-CN" dirty="0" err="1">
                <a:solidFill>
                  <a:schemeClr val="tx1"/>
                </a:solidFill>
                <a:latin typeface="FangSong" panose="02010609060101010101" pitchFamily="49" charset="-122"/>
                <a:ea typeface="FangSong" panose="02010609060101010101" pitchFamily="49" charset="-122"/>
              </a:rPr>
              <a:t>people</a:t>
            </a:r>
            <a:r>
              <a:rPr lang="nb-NO" altLang="zh-CN" dirty="0">
                <a:solidFill>
                  <a:schemeClr val="tx1"/>
                </a:solidFill>
                <a:latin typeface="FangSong" panose="02010609060101010101" pitchFamily="49" charset="-122"/>
                <a:ea typeface="FangSong" panose="02010609060101010101" pitchFamily="49" charset="-122"/>
              </a:rPr>
              <a:t> plan at </a:t>
            </a:r>
            <a:r>
              <a:rPr lang="nb-NO" altLang="zh-CN" dirty="0" err="1">
                <a:solidFill>
                  <a:schemeClr val="tx1"/>
                </a:solidFill>
                <a:latin typeface="FangSong" panose="02010609060101010101" pitchFamily="49" charset="-122"/>
                <a:ea typeface="FangSong" panose="02010609060101010101" pitchFamily="49" charset="-122"/>
              </a:rPr>
              <a:t>province</a:t>
            </a:r>
            <a:r>
              <a:rPr lang="nb-NO" altLang="zh-CN" dirty="0">
                <a:solidFill>
                  <a:schemeClr val="tx1"/>
                </a:solidFill>
                <a:latin typeface="FangSong" panose="02010609060101010101" pitchFamily="49" charset="-122"/>
                <a:ea typeface="FangSong" panose="02010609060101010101" pitchFamily="49" charset="-122"/>
              </a:rPr>
              <a:t> or </a:t>
            </a:r>
            <a:r>
              <a:rPr lang="nb-NO" altLang="zh-CN" dirty="0" err="1">
                <a:solidFill>
                  <a:schemeClr val="tx1"/>
                </a:solidFill>
                <a:latin typeface="FangSong" panose="02010609060101010101" pitchFamily="49" charset="-122"/>
                <a:ea typeface="FangSong" panose="02010609060101010101" pitchFamily="49" charset="-122"/>
              </a:rPr>
              <a:t>national</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levels</a:t>
            </a:r>
            <a:endParaRPr lang="nb-NO"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Following</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norwergian</a:t>
            </a:r>
            <a:r>
              <a:rPr lang="nb-NO" altLang="zh-CN" dirty="0">
                <a:solidFill>
                  <a:schemeClr val="tx1"/>
                </a:solidFill>
                <a:latin typeface="FangSong" panose="02010609060101010101" pitchFamily="49" charset="-122"/>
                <a:ea typeface="FangSong" panose="02010609060101010101" pitchFamily="49" charset="-122"/>
              </a:rPr>
              <a:t> state-</a:t>
            </a:r>
            <a:r>
              <a:rPr lang="nb-NO" altLang="zh-CN" dirty="0" err="1">
                <a:solidFill>
                  <a:schemeClr val="tx1"/>
                </a:solidFill>
                <a:latin typeface="FangSong" panose="02010609060101010101" pitchFamily="49" charset="-122"/>
                <a:ea typeface="FangSong" panose="02010609060101010101" pitchFamily="49" charset="-122"/>
              </a:rPr>
              <a:t>visit</a:t>
            </a:r>
            <a:r>
              <a:rPr lang="nb-NO" altLang="zh-CN" dirty="0">
                <a:solidFill>
                  <a:schemeClr val="tx1"/>
                </a:solidFill>
                <a:latin typeface="FangSong" panose="02010609060101010101" pitchFamily="49" charset="-122"/>
                <a:ea typeface="FangSong" panose="02010609060101010101" pitchFamily="49" charset="-122"/>
              </a:rPr>
              <a:t> to China</a:t>
            </a:r>
          </a:p>
          <a:p>
            <a:pPr marL="285750" indent="-285750">
              <a:buFont typeface="Arial" panose="020B0604020202020204" pitchFamily="34" charset="0"/>
              <a:buChar char="•"/>
            </a:pPr>
            <a:r>
              <a:rPr lang="nb-NO" altLang="zh-CN" dirty="0" err="1">
                <a:solidFill>
                  <a:schemeClr val="tx1"/>
                </a:solidFill>
                <a:latin typeface="FangSong" panose="02010609060101010101" pitchFamily="49" charset="-122"/>
                <a:ea typeface="FangSong" panose="02010609060101010101" pitchFamily="49" charset="-122"/>
              </a:rPr>
              <a:t>Doing</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joined</a:t>
            </a:r>
            <a:r>
              <a:rPr lang="nb-NO" altLang="zh-CN" dirty="0">
                <a:solidFill>
                  <a:schemeClr val="tx1"/>
                </a:solidFill>
                <a:latin typeface="FangSong" panose="02010609060101010101" pitchFamily="49" charset="-122"/>
                <a:ea typeface="FangSong" panose="02010609060101010101" pitchFamily="49" charset="-122"/>
              </a:rPr>
              <a:t> </a:t>
            </a:r>
            <a:r>
              <a:rPr lang="nb-NO" altLang="zh-CN" dirty="0" err="1">
                <a:solidFill>
                  <a:schemeClr val="tx1"/>
                </a:solidFill>
                <a:latin typeface="FangSong" panose="02010609060101010101" pitchFamily="49" charset="-122"/>
                <a:ea typeface="FangSong" panose="02010609060101010101" pitchFamily="49" charset="-122"/>
              </a:rPr>
              <a:t>projects</a:t>
            </a:r>
            <a:r>
              <a:rPr lang="nb-NO" altLang="zh-CN" dirty="0">
                <a:solidFill>
                  <a:schemeClr val="tx1"/>
                </a:solidFill>
                <a:latin typeface="FangSong" panose="02010609060101010101" pitchFamily="49" charset="-122"/>
                <a:ea typeface="FangSong" panose="02010609060101010101" pitchFamily="49" charset="-122"/>
              </a:rPr>
              <a:t> at </a:t>
            </a:r>
            <a:r>
              <a:rPr lang="nb-NO" altLang="zh-CN" dirty="0" err="1">
                <a:solidFill>
                  <a:schemeClr val="tx1"/>
                </a:solidFill>
                <a:latin typeface="FangSong" panose="02010609060101010101" pitchFamily="49" charset="-122"/>
                <a:ea typeface="FangSong" panose="02010609060101010101" pitchFamily="49" charset="-122"/>
              </a:rPr>
              <a:t>work</a:t>
            </a:r>
            <a:endParaRPr lang="nb-NO" altLang="zh-CN" dirty="0">
              <a:solidFill>
                <a:schemeClr val="tx1"/>
              </a:solidFill>
              <a:latin typeface="FangSong" panose="02010609060101010101" pitchFamily="49" charset="-122"/>
              <a:ea typeface="FangSong" panose="02010609060101010101" pitchFamily="49" charset="-122"/>
            </a:endParaRPr>
          </a:p>
          <a:p>
            <a:pPr marL="285750" indent="-285750">
              <a:buFont typeface="Arial" panose="020B0604020202020204" pitchFamily="34" charset="0"/>
              <a:buChar char="•"/>
            </a:pPr>
            <a:r>
              <a:rPr lang="nb-NO" altLang="zh-CN" dirty="0" err="1">
                <a:solidFill>
                  <a:srgbClr val="FF0000"/>
                </a:solidFill>
                <a:latin typeface="FangSong" panose="02010609060101010101" pitchFamily="49" charset="-122"/>
                <a:ea typeface="FangSong" panose="02010609060101010101" pitchFamily="49" charset="-122"/>
              </a:rPr>
              <a:t>Take</a:t>
            </a:r>
            <a:r>
              <a:rPr lang="nb-NO" altLang="zh-CN" dirty="0">
                <a:solidFill>
                  <a:srgbClr val="FF0000"/>
                </a:solidFill>
                <a:latin typeface="FangSong" panose="02010609060101010101" pitchFamily="49" charset="-122"/>
                <a:ea typeface="FangSong" panose="02010609060101010101" pitchFamily="49" charset="-122"/>
              </a:rPr>
              <a:t> </a:t>
            </a:r>
            <a:r>
              <a:rPr lang="nb-NO" altLang="zh-CN" dirty="0" err="1">
                <a:solidFill>
                  <a:srgbClr val="FF0000"/>
                </a:solidFill>
                <a:latin typeface="FangSong" panose="02010609060101010101" pitchFamily="49" charset="-122"/>
                <a:ea typeface="FangSong" panose="02010609060101010101" pitchFamily="49" charset="-122"/>
              </a:rPr>
              <a:t>norwegian</a:t>
            </a:r>
            <a:r>
              <a:rPr lang="nb-NO" altLang="zh-CN" dirty="0">
                <a:solidFill>
                  <a:srgbClr val="FF0000"/>
                </a:solidFill>
                <a:latin typeface="FangSong" panose="02010609060101010101" pitchFamily="49" charset="-122"/>
                <a:ea typeface="FangSong" panose="02010609060101010101" pitchFamily="49" charset="-122"/>
              </a:rPr>
              <a:t> </a:t>
            </a:r>
            <a:r>
              <a:rPr lang="nb-NO" altLang="zh-CN" dirty="0" err="1">
                <a:solidFill>
                  <a:srgbClr val="FF0000"/>
                </a:solidFill>
                <a:latin typeface="FangSong" panose="02010609060101010101" pitchFamily="49" charset="-122"/>
                <a:ea typeface="FangSong" panose="02010609060101010101" pitchFamily="49" charset="-122"/>
              </a:rPr>
              <a:t>delegations</a:t>
            </a:r>
            <a:r>
              <a:rPr lang="nb-NO" altLang="zh-CN" dirty="0">
                <a:solidFill>
                  <a:srgbClr val="FF0000"/>
                </a:solidFill>
                <a:latin typeface="FangSong" panose="02010609060101010101" pitchFamily="49" charset="-122"/>
                <a:ea typeface="FangSong" panose="02010609060101010101" pitchFamily="49" charset="-122"/>
              </a:rPr>
              <a:t> to China, a </a:t>
            </a:r>
            <a:r>
              <a:rPr lang="nb-NO" altLang="zh-CN" dirty="0" err="1">
                <a:solidFill>
                  <a:srgbClr val="FF0000"/>
                </a:solidFill>
                <a:latin typeface="FangSong" panose="02010609060101010101" pitchFamily="49" charset="-122"/>
                <a:ea typeface="FangSong" panose="02010609060101010101" pitchFamily="49" charset="-122"/>
              </a:rPr>
              <a:t>next</a:t>
            </a:r>
            <a:r>
              <a:rPr lang="nb-NO" altLang="zh-CN" dirty="0">
                <a:solidFill>
                  <a:srgbClr val="FF0000"/>
                </a:solidFill>
                <a:latin typeface="FangSong" panose="02010609060101010101" pitchFamily="49" charset="-122"/>
                <a:ea typeface="FangSong" panose="02010609060101010101" pitchFamily="49" charset="-122"/>
              </a:rPr>
              <a:t> </a:t>
            </a:r>
            <a:r>
              <a:rPr lang="nb-NO" altLang="zh-CN" dirty="0" err="1">
                <a:solidFill>
                  <a:srgbClr val="FF0000"/>
                </a:solidFill>
                <a:latin typeface="FangSong" panose="02010609060101010101" pitchFamily="49" charset="-122"/>
                <a:ea typeface="FangSong" panose="02010609060101010101" pitchFamily="49" charset="-122"/>
              </a:rPr>
              <a:t>step</a:t>
            </a:r>
            <a:r>
              <a:rPr lang="nb-NO" altLang="zh-CN" dirty="0">
                <a:solidFill>
                  <a:srgbClr val="FF0000"/>
                </a:solidFill>
                <a:latin typeface="FangSong" panose="02010609060101010101" pitchFamily="49" charset="-122"/>
                <a:ea typeface="FangSong" panose="02010609060101010101" pitchFamily="49" charset="-122"/>
              </a:rPr>
              <a:t>?</a:t>
            </a:r>
          </a:p>
          <a:p>
            <a:pPr marL="285750" indent="-285750">
              <a:buFont typeface="Arial" panose="020B0604020202020204" pitchFamily="34" charset="0"/>
              <a:buChar char="•"/>
            </a:pPr>
            <a:endParaRPr lang="nb-NO" altLang="zh-CN" dirty="0">
              <a:solidFill>
                <a:srgbClr val="FF0000"/>
              </a:solidFill>
              <a:latin typeface="FangSong" panose="02010609060101010101" pitchFamily="49" charset="-122"/>
              <a:ea typeface="FangSong" panose="02010609060101010101" pitchFamily="49" charset="-122"/>
            </a:endParaRPr>
          </a:p>
        </p:txBody>
      </p:sp>
      <p:sp>
        <p:nvSpPr>
          <p:cNvPr id="12" name="Title 3">
            <a:extLst>
              <a:ext uri="{FF2B5EF4-FFF2-40B4-BE49-F238E27FC236}">
                <a16:creationId xmlns:a16="http://schemas.microsoft.com/office/drawing/2014/main" id="{70C9CAA2-7949-4E42-AE88-E1BC886FC62D}"/>
              </a:ext>
            </a:extLst>
          </p:cNvPr>
          <p:cNvSpPr>
            <a:spLocks noGrp="1"/>
          </p:cNvSpPr>
          <p:nvPr>
            <p:ph type="title"/>
          </p:nvPr>
        </p:nvSpPr>
        <p:spPr>
          <a:xfrm>
            <a:off x="611560" y="365126"/>
            <a:ext cx="7886700" cy="1325563"/>
          </a:xfrm>
        </p:spPr>
        <p:txBody>
          <a:bodyPr/>
          <a:lstStyle/>
          <a:p>
            <a:br>
              <a:rPr lang="en-US" altLang="zh-CN" dirty="0">
                <a:latin typeface="FangSong" panose="02010609060101010101" pitchFamily="49" charset="-122"/>
                <a:ea typeface="FangSong" panose="02010609060101010101" pitchFamily="49" charset="-122"/>
              </a:rPr>
            </a:br>
            <a:br>
              <a:rPr lang="en-US" altLang="zh-CN" dirty="0">
                <a:latin typeface="FangSong" panose="02010609060101010101" pitchFamily="49" charset="-122"/>
                <a:ea typeface="FangSong" panose="02010609060101010101" pitchFamily="49" charset="-122"/>
              </a:rPr>
            </a:br>
            <a:r>
              <a:rPr lang="nb-NO" altLang="zh-CN" dirty="0">
                <a:latin typeface="FangSong" panose="02010609060101010101" pitchFamily="49" charset="-122"/>
                <a:ea typeface="FangSong" panose="02010609060101010101" pitchFamily="49" charset="-122"/>
              </a:rPr>
              <a:t>How </a:t>
            </a:r>
            <a:r>
              <a:rPr lang="nb-NO" altLang="zh-CN" dirty="0" err="1">
                <a:latin typeface="FangSong" panose="02010609060101010101" pitchFamily="49" charset="-122"/>
                <a:ea typeface="FangSong" panose="02010609060101010101" pitchFamily="49" charset="-122"/>
              </a:rPr>
              <a:t>we</a:t>
            </a:r>
            <a:r>
              <a:rPr lang="nb-NO" altLang="zh-CN" dirty="0">
                <a:latin typeface="FangSong" panose="02010609060101010101" pitchFamily="49" charset="-122"/>
                <a:ea typeface="FangSong" panose="02010609060101010101" pitchFamily="49" charset="-122"/>
              </a:rPr>
              <a:t> do?</a:t>
            </a:r>
            <a:endParaRPr lang="en-US" dirty="0">
              <a:latin typeface="FangSong" panose="02010609060101010101" pitchFamily="49" charset="-122"/>
              <a:ea typeface="FangSong" panose="02010609060101010101" pitchFamily="49" charset="-122"/>
            </a:endParaRPr>
          </a:p>
        </p:txBody>
      </p:sp>
      <p:pic>
        <p:nvPicPr>
          <p:cNvPr id="1026" name="Picture 2" descr="Bilderesultat for social activity icon">
            <a:extLst>
              <a:ext uri="{FF2B5EF4-FFF2-40B4-BE49-F238E27FC236}">
                <a16:creationId xmlns:a16="http://schemas.microsoft.com/office/drawing/2014/main" id="{0C247F4D-CDCB-4791-AC49-72799868C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283" y="1028723"/>
            <a:ext cx="782154" cy="69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2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611560" y="365126"/>
            <a:ext cx="7886700" cy="1325563"/>
          </a:xfrm>
        </p:spPr>
        <p:txBody>
          <a:bodyPr>
            <a:normAutofit fontScale="90000"/>
          </a:bodyPr>
          <a:lstStyle/>
          <a:p>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r>
              <a:rPr lang="en-US" b="1" dirty="0">
                <a:latin typeface="FangSong" panose="02010609060101010101" pitchFamily="49" charset="-122"/>
                <a:ea typeface="FangSong" panose="02010609060101010101" pitchFamily="49" charset="-122"/>
              </a:rPr>
              <a:t>Contact Point in China</a:t>
            </a:r>
          </a:p>
        </p:txBody>
      </p:sp>
      <p:pic>
        <p:nvPicPr>
          <p:cNvPr id="10" name="Bilde 9" descr="Et bilde som inneholder kart, tekst&#10;&#10;Automatisk generert beskrivelse">
            <a:extLst>
              <a:ext uri="{FF2B5EF4-FFF2-40B4-BE49-F238E27FC236}">
                <a16:creationId xmlns:a16="http://schemas.microsoft.com/office/drawing/2014/main" id="{E879A47C-5898-4A2B-9016-71B37A00D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09750"/>
            <a:ext cx="6267450" cy="5048250"/>
          </a:xfrm>
          <a:prstGeom prst="rect">
            <a:avLst/>
          </a:prstGeom>
        </p:spPr>
      </p:pic>
      <p:sp>
        <p:nvSpPr>
          <p:cNvPr id="12" name="Ellipse 11">
            <a:extLst>
              <a:ext uri="{FF2B5EF4-FFF2-40B4-BE49-F238E27FC236}">
                <a16:creationId xmlns:a16="http://schemas.microsoft.com/office/drawing/2014/main" id="{8E6DCE0A-2784-4610-8BA7-38C678F2B7BD}"/>
              </a:ext>
            </a:extLst>
          </p:cNvPr>
          <p:cNvSpPr/>
          <p:nvPr/>
        </p:nvSpPr>
        <p:spPr>
          <a:xfrm>
            <a:off x="5508104" y="378904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lipse 12">
            <a:extLst>
              <a:ext uri="{FF2B5EF4-FFF2-40B4-BE49-F238E27FC236}">
                <a16:creationId xmlns:a16="http://schemas.microsoft.com/office/drawing/2014/main" id="{FF6CCC5D-23C5-47C0-9181-A40878A0B55A}"/>
              </a:ext>
            </a:extLst>
          </p:cNvPr>
          <p:cNvSpPr/>
          <p:nvPr/>
        </p:nvSpPr>
        <p:spPr>
          <a:xfrm>
            <a:off x="5660504" y="508518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2861B824-0397-4CC3-B0E3-EFB76D159E92}"/>
              </a:ext>
            </a:extLst>
          </p:cNvPr>
          <p:cNvSpPr/>
          <p:nvPr/>
        </p:nvSpPr>
        <p:spPr>
          <a:xfrm>
            <a:off x="4572000" y="472514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a:extLst>
              <a:ext uri="{FF2B5EF4-FFF2-40B4-BE49-F238E27FC236}">
                <a16:creationId xmlns:a16="http://schemas.microsoft.com/office/drawing/2014/main" id="{7D1F0268-B911-4EEC-AE27-5D908114F5F4}"/>
              </a:ext>
            </a:extLst>
          </p:cNvPr>
          <p:cNvSpPr/>
          <p:nvPr/>
        </p:nvSpPr>
        <p:spPr>
          <a:xfrm>
            <a:off x="3923928" y="364502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a:extLst>
              <a:ext uri="{FF2B5EF4-FFF2-40B4-BE49-F238E27FC236}">
                <a16:creationId xmlns:a16="http://schemas.microsoft.com/office/drawing/2014/main" id="{6394C652-5ADA-43B7-B450-55402BC99653}"/>
              </a:ext>
            </a:extLst>
          </p:cNvPr>
          <p:cNvSpPr/>
          <p:nvPr/>
        </p:nvSpPr>
        <p:spPr>
          <a:xfrm>
            <a:off x="5364088" y="558924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llipse 16">
            <a:extLst>
              <a:ext uri="{FF2B5EF4-FFF2-40B4-BE49-F238E27FC236}">
                <a16:creationId xmlns:a16="http://schemas.microsoft.com/office/drawing/2014/main" id="{6A73FD88-2D7B-4F65-9303-64333D772FBC}"/>
              </a:ext>
            </a:extLst>
          </p:cNvPr>
          <p:cNvSpPr/>
          <p:nvPr/>
        </p:nvSpPr>
        <p:spPr>
          <a:xfrm>
            <a:off x="4932040" y="566124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lipse 17">
            <a:extLst>
              <a:ext uri="{FF2B5EF4-FFF2-40B4-BE49-F238E27FC236}">
                <a16:creationId xmlns:a16="http://schemas.microsoft.com/office/drawing/2014/main" id="{F4645853-356D-43B2-9886-C93CC2F6EAC8}"/>
              </a:ext>
            </a:extLst>
          </p:cNvPr>
          <p:cNvSpPr/>
          <p:nvPr/>
        </p:nvSpPr>
        <p:spPr>
          <a:xfrm>
            <a:off x="5724128" y="407707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a:extLst>
              <a:ext uri="{FF2B5EF4-FFF2-40B4-BE49-F238E27FC236}">
                <a16:creationId xmlns:a16="http://schemas.microsoft.com/office/drawing/2014/main" id="{7BEDD71A-B3DD-49B5-9A76-7861D25CA214}"/>
              </a:ext>
            </a:extLst>
          </p:cNvPr>
          <p:cNvSpPr/>
          <p:nvPr/>
        </p:nvSpPr>
        <p:spPr>
          <a:xfrm>
            <a:off x="5796136" y="350100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lipse 19">
            <a:extLst>
              <a:ext uri="{FF2B5EF4-FFF2-40B4-BE49-F238E27FC236}">
                <a16:creationId xmlns:a16="http://schemas.microsoft.com/office/drawing/2014/main" id="{C04FCB9B-D834-4EB5-895C-F4D7D9C40207}"/>
              </a:ext>
            </a:extLst>
          </p:cNvPr>
          <p:cNvSpPr/>
          <p:nvPr/>
        </p:nvSpPr>
        <p:spPr>
          <a:xfrm>
            <a:off x="5868144" y="365340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e 20">
            <a:extLst>
              <a:ext uri="{FF2B5EF4-FFF2-40B4-BE49-F238E27FC236}">
                <a16:creationId xmlns:a16="http://schemas.microsoft.com/office/drawing/2014/main" id="{3C3E14A2-0F6B-4BFA-A6D9-25E2F51A2137}"/>
              </a:ext>
            </a:extLst>
          </p:cNvPr>
          <p:cNvSpPr/>
          <p:nvPr/>
        </p:nvSpPr>
        <p:spPr>
          <a:xfrm>
            <a:off x="5220072" y="515719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a:extLst>
              <a:ext uri="{FF2B5EF4-FFF2-40B4-BE49-F238E27FC236}">
                <a16:creationId xmlns:a16="http://schemas.microsoft.com/office/drawing/2014/main" id="{CCFE43B3-8FCE-450C-9769-C928DCA63045}"/>
              </a:ext>
            </a:extLst>
          </p:cNvPr>
          <p:cNvSpPr/>
          <p:nvPr/>
        </p:nvSpPr>
        <p:spPr>
          <a:xfrm>
            <a:off x="6012160" y="443711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a:extLst>
              <a:ext uri="{FF2B5EF4-FFF2-40B4-BE49-F238E27FC236}">
                <a16:creationId xmlns:a16="http://schemas.microsoft.com/office/drawing/2014/main" id="{987F7707-EDF6-4D9B-9E6B-DF5515F0F8F3}"/>
              </a:ext>
            </a:extLst>
          </p:cNvPr>
          <p:cNvSpPr/>
          <p:nvPr/>
        </p:nvSpPr>
        <p:spPr>
          <a:xfrm>
            <a:off x="6084168" y="479715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lipse 24">
            <a:extLst>
              <a:ext uri="{FF2B5EF4-FFF2-40B4-BE49-F238E27FC236}">
                <a16:creationId xmlns:a16="http://schemas.microsoft.com/office/drawing/2014/main" id="{860C9176-ACD3-48A0-8F25-1EDDB38FC6EB}"/>
              </a:ext>
            </a:extLst>
          </p:cNvPr>
          <p:cNvSpPr/>
          <p:nvPr/>
        </p:nvSpPr>
        <p:spPr>
          <a:xfrm>
            <a:off x="5148064" y="6021288"/>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lipse 25">
            <a:extLst>
              <a:ext uri="{FF2B5EF4-FFF2-40B4-BE49-F238E27FC236}">
                <a16:creationId xmlns:a16="http://schemas.microsoft.com/office/drawing/2014/main" id="{B9988C1F-4DCF-422A-A6A8-3F92EC54F605}"/>
              </a:ext>
            </a:extLst>
          </p:cNvPr>
          <p:cNvSpPr/>
          <p:nvPr/>
        </p:nvSpPr>
        <p:spPr>
          <a:xfrm>
            <a:off x="6228184" y="342900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757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90965D-4692-4455-9C69-79D72DCB78F1}"/>
              </a:ext>
            </a:extLst>
          </p:cNvPr>
          <p:cNvSpPr>
            <a:spLocks noGrp="1"/>
          </p:cNvSpPr>
          <p:nvPr>
            <p:ph type="title"/>
          </p:nvPr>
        </p:nvSpPr>
        <p:spPr>
          <a:xfrm>
            <a:off x="611560" y="365126"/>
            <a:ext cx="7886700" cy="1325563"/>
          </a:xfrm>
        </p:spPr>
        <p:txBody>
          <a:bodyPr>
            <a:normAutofit fontScale="90000"/>
          </a:bodyPr>
          <a:lstStyle/>
          <a:p>
            <a:br>
              <a:rPr lang="en-US" b="1" dirty="0">
                <a:latin typeface="FangSong" panose="02010609060101010101" pitchFamily="49" charset="-122"/>
                <a:ea typeface="FangSong" panose="02010609060101010101" pitchFamily="49" charset="-122"/>
              </a:rPr>
            </a:br>
            <a:br>
              <a:rPr lang="en-US" b="1" dirty="0">
                <a:latin typeface="FangSong" panose="02010609060101010101" pitchFamily="49" charset="-122"/>
                <a:ea typeface="FangSong" panose="02010609060101010101" pitchFamily="49" charset="-122"/>
              </a:rPr>
            </a:br>
            <a:r>
              <a:rPr lang="en-US" b="1" dirty="0">
                <a:latin typeface="FangSong" panose="02010609060101010101" pitchFamily="49" charset="-122"/>
                <a:ea typeface="FangSong" panose="02010609060101010101" pitchFamily="49" charset="-122"/>
              </a:rPr>
              <a:t>Welcome to join </a:t>
            </a:r>
            <a:r>
              <a:rPr lang="en-US" altLang="zh-CN" b="1" dirty="0">
                <a:latin typeface="FangSong" panose="02010609060101010101" pitchFamily="49" charset="-122"/>
                <a:ea typeface="FangSong" panose="02010609060101010101" pitchFamily="49" charset="-122"/>
              </a:rPr>
              <a:t>CPN &amp; CPN activities</a:t>
            </a:r>
            <a:endParaRPr lang="en-US" b="1" dirty="0">
              <a:latin typeface="FangSong" panose="02010609060101010101" pitchFamily="49" charset="-122"/>
              <a:ea typeface="FangSong" panose="02010609060101010101" pitchFamily="49" charset="-122"/>
            </a:endParaRPr>
          </a:p>
        </p:txBody>
      </p:sp>
      <p:sp>
        <p:nvSpPr>
          <p:cNvPr id="2" name="Rectangle 1">
            <a:extLst>
              <a:ext uri="{FF2B5EF4-FFF2-40B4-BE49-F238E27FC236}">
                <a16:creationId xmlns:a16="http://schemas.microsoft.com/office/drawing/2014/main" id="{0368EAB2-6E2A-431A-8315-F0E4DF3D1B98}"/>
              </a:ext>
            </a:extLst>
          </p:cNvPr>
          <p:cNvSpPr/>
          <p:nvPr/>
        </p:nvSpPr>
        <p:spPr>
          <a:xfrm>
            <a:off x="628650" y="1955439"/>
            <a:ext cx="3943350" cy="657088"/>
          </a:xfrm>
          <a:prstGeom prst="rect">
            <a:avLst/>
          </a:prstGeom>
          <a:solidFill>
            <a:schemeClr val="accent4">
              <a:lumMod val="50000"/>
            </a:schemeClr>
          </a:solidFill>
          <a:ln>
            <a:solidFill>
              <a:srgbClr val="3C54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ltLang="zh-CN" b="1">
                <a:solidFill>
                  <a:schemeClr val="bg1"/>
                </a:solidFill>
                <a:latin typeface="FangSong" panose="02010609060101010101" pitchFamily="49" charset="-122"/>
                <a:ea typeface="FangSong" panose="02010609060101010101" pitchFamily="49" charset="-122"/>
              </a:rPr>
              <a:t>CPN </a:t>
            </a:r>
            <a:r>
              <a:rPr lang="nb-NO" altLang="zh-CN" b="1" dirty="0">
                <a:solidFill>
                  <a:schemeClr val="bg1"/>
                </a:solidFill>
                <a:latin typeface="FangSong" panose="02010609060101010101" pitchFamily="49" charset="-122"/>
                <a:ea typeface="FangSong" panose="02010609060101010101" pitchFamily="49" charset="-122"/>
              </a:rPr>
              <a:t>website</a:t>
            </a:r>
            <a:r>
              <a:rPr lang="zh-CN" altLang="en-US" b="1" dirty="0">
                <a:solidFill>
                  <a:schemeClr val="bg1"/>
                </a:solidFill>
                <a:latin typeface="FangSong" panose="02010609060101010101" pitchFamily="49" charset="-122"/>
                <a:ea typeface="FangSong" panose="02010609060101010101" pitchFamily="49" charset="-122"/>
              </a:rPr>
              <a:t> </a:t>
            </a:r>
            <a:endParaRPr lang="en-US" altLang="zh-CN" b="1" dirty="0">
              <a:solidFill>
                <a:schemeClr val="bg1"/>
              </a:solidFill>
              <a:latin typeface="FangSong" panose="02010609060101010101" pitchFamily="49" charset="-122"/>
              <a:ea typeface="FangSong" panose="02010609060101010101" pitchFamily="49" charset="-122"/>
            </a:endParaRPr>
          </a:p>
        </p:txBody>
      </p:sp>
      <p:sp>
        <p:nvSpPr>
          <p:cNvPr id="5" name="Rectangle 4">
            <a:extLst>
              <a:ext uri="{FF2B5EF4-FFF2-40B4-BE49-F238E27FC236}">
                <a16:creationId xmlns:a16="http://schemas.microsoft.com/office/drawing/2014/main" id="{CA69EC1E-A359-4172-A84F-E973C0F3BEB8}"/>
              </a:ext>
            </a:extLst>
          </p:cNvPr>
          <p:cNvSpPr/>
          <p:nvPr/>
        </p:nvSpPr>
        <p:spPr>
          <a:xfrm>
            <a:off x="4663384" y="1955439"/>
            <a:ext cx="3941064" cy="657088"/>
          </a:xfrm>
          <a:prstGeom prst="rect">
            <a:avLst/>
          </a:prstGeom>
          <a:solidFill>
            <a:schemeClr val="accent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altLang="zh-CN" b="1" dirty="0">
                <a:solidFill>
                  <a:schemeClr val="bg1"/>
                </a:solidFill>
                <a:latin typeface="FangSong" panose="02010609060101010101" pitchFamily="49" charset="-122"/>
                <a:ea typeface="FangSong" panose="02010609060101010101" pitchFamily="49" charset="-122"/>
              </a:rPr>
              <a:t>QR </a:t>
            </a:r>
            <a:r>
              <a:rPr lang="nb-NO" altLang="zh-CN" b="1" dirty="0" err="1">
                <a:solidFill>
                  <a:schemeClr val="bg1"/>
                </a:solidFill>
                <a:latin typeface="FangSong" panose="02010609060101010101" pitchFamily="49" charset="-122"/>
                <a:ea typeface="FangSong" panose="02010609060101010101" pitchFamily="49" charset="-122"/>
              </a:rPr>
              <a:t>code</a:t>
            </a:r>
            <a:endParaRPr lang="en-US" altLang="zh-CN" b="1" dirty="0">
              <a:solidFill>
                <a:schemeClr val="bg1"/>
              </a:solidFill>
              <a:latin typeface="FangSong" panose="02010609060101010101" pitchFamily="49" charset="-122"/>
              <a:ea typeface="FangSong" panose="02010609060101010101" pitchFamily="49" charset="-122"/>
            </a:endParaRPr>
          </a:p>
        </p:txBody>
      </p:sp>
      <p:sp>
        <p:nvSpPr>
          <p:cNvPr id="6" name="Rectangle 5">
            <a:extLst>
              <a:ext uri="{FF2B5EF4-FFF2-40B4-BE49-F238E27FC236}">
                <a16:creationId xmlns:a16="http://schemas.microsoft.com/office/drawing/2014/main" id="{3EBB8EB7-ECB6-4D43-BDB8-9EF2498F6AA9}"/>
              </a:ext>
            </a:extLst>
          </p:cNvPr>
          <p:cNvSpPr/>
          <p:nvPr/>
        </p:nvSpPr>
        <p:spPr>
          <a:xfrm>
            <a:off x="628650" y="2771912"/>
            <a:ext cx="3943350" cy="332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angSong" panose="02010609060101010101" pitchFamily="49" charset="-122"/>
                <a:ea typeface="FangSong" panose="02010609060101010101" pitchFamily="49" charset="-122"/>
                <a:hlinkClick r:id="rId3"/>
              </a:rPr>
              <a:t>https://cpn2003.no/en/user/register</a:t>
            </a:r>
            <a:endParaRPr lang="en-US" altLang="zh-CN" b="1" dirty="0">
              <a:solidFill>
                <a:schemeClr val="bg1"/>
              </a:solidFill>
              <a:latin typeface="FangSong" panose="02010609060101010101" pitchFamily="49" charset="-122"/>
              <a:ea typeface="FangSong" panose="02010609060101010101" pitchFamily="49" charset="-122"/>
            </a:endParaRPr>
          </a:p>
        </p:txBody>
      </p:sp>
      <p:pic>
        <p:nvPicPr>
          <p:cNvPr id="7" name="Picture 6">
            <a:extLst>
              <a:ext uri="{FF2B5EF4-FFF2-40B4-BE49-F238E27FC236}">
                <a16:creationId xmlns:a16="http://schemas.microsoft.com/office/drawing/2014/main" id="{32AA59B3-CD7F-4316-AF0D-C072A50AE673}"/>
              </a:ext>
            </a:extLst>
          </p:cNvPr>
          <p:cNvPicPr>
            <a:picLocks noChangeAspect="1"/>
          </p:cNvPicPr>
          <p:nvPr/>
        </p:nvPicPr>
        <p:blipFill>
          <a:blip r:embed="rId4"/>
          <a:stretch>
            <a:fillRect/>
          </a:stretch>
        </p:blipFill>
        <p:spPr>
          <a:xfrm>
            <a:off x="4932040" y="2771912"/>
            <a:ext cx="3528392" cy="3516473"/>
          </a:xfrm>
          <a:prstGeom prst="rect">
            <a:avLst/>
          </a:prstGeom>
        </p:spPr>
      </p:pic>
    </p:spTree>
    <p:extLst>
      <p:ext uri="{BB962C8B-B14F-4D97-AF65-F5344CB8AC3E}">
        <p14:creationId xmlns:p14="http://schemas.microsoft.com/office/powerpoint/2010/main" val="1258965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u5e8zNTe27FcP3D1so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3637</TotalTime>
  <Words>499</Words>
  <Application>Microsoft Office PowerPoint</Application>
  <PresentationFormat>Skjermfremvisning (4:3)</PresentationFormat>
  <Paragraphs>102</Paragraphs>
  <Slides>11</Slides>
  <Notes>11</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9" baseType="lpstr">
      <vt:lpstr>FangSong</vt:lpstr>
      <vt:lpstr>&amp;quot</vt:lpstr>
      <vt:lpstr>Arial</vt:lpstr>
      <vt:lpstr>Calibri</vt:lpstr>
      <vt:lpstr>Calibri Light</vt:lpstr>
      <vt:lpstr>Georgia</vt:lpstr>
      <vt:lpstr>Office Theme</vt:lpstr>
      <vt:lpstr>think-cell Slide</vt:lpstr>
      <vt:lpstr>  </vt:lpstr>
      <vt:lpstr>CPN as a Platform....</vt:lpstr>
      <vt:lpstr>  Visions of CPN</vt:lpstr>
      <vt:lpstr>  Who are we?</vt:lpstr>
      <vt:lpstr>  Development of CPN</vt:lpstr>
      <vt:lpstr>  What we do?</vt:lpstr>
      <vt:lpstr>  How we do?</vt:lpstr>
      <vt:lpstr>  Contact Point in China</vt:lpstr>
      <vt:lpstr>  Welcome to join CPN &amp; CPN activities</vt:lpstr>
      <vt:lpstr>  CPN activities 2019</vt:lpstr>
      <vt:lpstr>  CPN activities 2019</vt:lpstr>
    </vt:vector>
  </TitlesOfParts>
  <Company>2096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Kjære venner,   Vi er alle veldig beskymret over jordskjelvet i Sichun provins. Våre norske kollegaer og venner har uttrykt beskymring og sympati for jordskjelvsofrene. Chinese Professionals in Norway (CPN, www.cpn2003.org) holder på å organisere en pengeinnsamlingsaksjon for å vise vår støtte til den lokale befolkningen. Dette er åpen for alle kinesere og nordmenn.   De innsamlede pengene kommer til å bli overført til Røde Kors Kina via bank. Du kan overføre pengene til CPNs donasjonskonto: 0539.5799748. (Postbanken, Mottaker: Chinese Professionals in Norway). Vennligst skriv Sichuan jordskjelv og ditt navn på overføringen. Vi setter pris på at du kan gjøre dette så fort som mulig. Den første overføringen til Røde Kors Kina vil skje fredag den 16. mai og den andre overføringen påfølgende fredag.    Takk på forhånd for din støtte!</dc:title>
  <dc:creator>xiuhua</dc:creator>
  <cp:lastModifiedBy>Xiuhua Zhang</cp:lastModifiedBy>
  <cp:revision>622</cp:revision>
  <cp:lastPrinted>2015-10-01T16:37:32Z</cp:lastPrinted>
  <dcterms:created xsi:type="dcterms:W3CDTF">2008-05-15T20:33:37Z</dcterms:created>
  <dcterms:modified xsi:type="dcterms:W3CDTF">2019-11-20T14:33:29Z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