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4" r:id="rId5"/>
    <p:sldId id="272" r:id="rId6"/>
    <p:sldId id="749" r:id="rId7"/>
    <p:sldId id="751" r:id="rId8"/>
    <p:sldId id="753" r:id="rId9"/>
    <p:sldId id="754" r:id="rId10"/>
    <p:sldId id="752" r:id="rId11"/>
    <p:sldId id="750" r:id="rId12"/>
    <p:sldId id="755" r:id="rId13"/>
    <p:sldId id="758" r:id="rId14"/>
    <p:sldId id="756" r:id="rId15"/>
    <p:sldId id="757" r:id="rId16"/>
    <p:sldId id="759" r:id="rId17"/>
    <p:sldId id="760" r:id="rId18"/>
  </p:sldIdLst>
  <p:sldSz cx="9144000" cy="5143500" type="screen16x9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82"/>
    <a:srgbClr val="FFFFFF"/>
    <a:srgbClr val="878787"/>
    <a:srgbClr val="C30000"/>
    <a:srgbClr val="3E3832"/>
    <a:srgbClr val="A2AD00"/>
    <a:srgbClr val="06893A"/>
    <a:srgbClr val="66CBEC"/>
    <a:srgbClr val="EFEFEF"/>
    <a:srgbClr val="DAD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CC9E6C-D0D3-4CD8-A54B-01306AFCE008}" v="47" dt="2019-11-19T17:32:44.6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8" d="100"/>
          <a:sy n="128" d="100"/>
        </p:scale>
        <p:origin x="32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'Ark2'!$H$4</c:f>
              <c:strCache>
                <c:ptCount val="1"/>
                <c:pt idx="0">
                  <c:v>Budsjett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'Ark2'!$G$5:$G$14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mai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</c:strCache>
            </c:strRef>
          </c:cat>
          <c:val>
            <c:numRef>
              <c:f>'Ark2'!$H$5:$H$14</c:f>
              <c:numCache>
                <c:formatCode>General</c:formatCode>
                <c:ptCount val="10"/>
                <c:pt idx="0">
                  <c:v>129</c:v>
                </c:pt>
                <c:pt idx="1">
                  <c:v>148</c:v>
                </c:pt>
                <c:pt idx="2">
                  <c:v>167</c:v>
                </c:pt>
                <c:pt idx="3">
                  <c:v>168</c:v>
                </c:pt>
                <c:pt idx="4">
                  <c:v>166</c:v>
                </c:pt>
                <c:pt idx="5">
                  <c:v>148</c:v>
                </c:pt>
                <c:pt idx="6">
                  <c:v>111</c:v>
                </c:pt>
                <c:pt idx="7">
                  <c:v>120</c:v>
                </c:pt>
                <c:pt idx="8">
                  <c:v>142</c:v>
                </c:pt>
                <c:pt idx="9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0A-4F4F-A169-F7568DAF0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5247552"/>
        <c:axId val="315253456"/>
      </c:barChart>
      <c:lineChart>
        <c:grouping val="standard"/>
        <c:varyColors val="0"/>
        <c:ser>
          <c:idx val="1"/>
          <c:order val="1"/>
          <c:tx>
            <c:strRef>
              <c:f>'Ark2'!$I$4</c:f>
              <c:strCache>
                <c:ptCount val="1"/>
                <c:pt idx="0">
                  <c:v>Gjennomføring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'Ark2'!$G$5:$G$14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mai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</c:strCache>
            </c:strRef>
          </c:cat>
          <c:val>
            <c:numRef>
              <c:f>'Ark2'!$I$5:$I$14</c:f>
              <c:numCache>
                <c:formatCode>General</c:formatCode>
                <c:ptCount val="10"/>
                <c:pt idx="0">
                  <c:v>135</c:v>
                </c:pt>
                <c:pt idx="1">
                  <c:v>147</c:v>
                </c:pt>
                <c:pt idx="2">
                  <c:v>158</c:v>
                </c:pt>
                <c:pt idx="3">
                  <c:v>171</c:v>
                </c:pt>
                <c:pt idx="4">
                  <c:v>172</c:v>
                </c:pt>
                <c:pt idx="5">
                  <c:v>163</c:v>
                </c:pt>
                <c:pt idx="6">
                  <c:v>113</c:v>
                </c:pt>
                <c:pt idx="7">
                  <c:v>109</c:v>
                </c:pt>
                <c:pt idx="8">
                  <c:v>126</c:v>
                </c:pt>
                <c:pt idx="9">
                  <c:v>162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0A-4F4F-A169-F7568DAF0D13}"/>
            </c:ext>
          </c:extLst>
        </c:ser>
        <c:ser>
          <c:idx val="2"/>
          <c:order val="2"/>
          <c:tx>
            <c:strRef>
              <c:f>'Ark2'!#REF!</c:f>
              <c:strCache>
                <c:ptCount val="1"/>
                <c:pt idx="0">
                  <c:v>#REF!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'Ark2'!$G$5:$G$14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mai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</c:strCache>
            </c:strRef>
          </c:cat>
          <c:val>
            <c:numRef>
              <c:f>'Ark2'!#REF!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00A-4F4F-A169-F7568DAF0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5247552"/>
        <c:axId val="315253456"/>
      </c:lineChart>
      <c:catAx>
        <c:axId val="315247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5253456"/>
        <c:crosses val="autoZero"/>
        <c:auto val="1"/>
        <c:lblAlgn val="ctr"/>
        <c:lblOffset val="100"/>
        <c:noMultiLvlLbl val="0"/>
      </c:catAx>
      <c:valAx>
        <c:axId val="315253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5247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F0C9F-E994-4E6D-AC14-C9535691539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AD396-0A84-4DF5-A975-E087C1B596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6764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6293D-BAA7-4C18-8659-32FFC1D5E0BF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D77AC-0A27-42EE-9D6F-2F72F12DF4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7034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" y="1845729"/>
            <a:ext cx="9144001" cy="2930261"/>
          </a:xfrm>
          <a:prstGeom prst="rect">
            <a:avLst/>
          </a:prstGeom>
          <a:solidFill>
            <a:srgbClr val="C3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ctangle 2"/>
          <p:cNvSpPr txBox="1">
            <a:spLocks noChangeArrowheads="1"/>
          </p:cNvSpPr>
          <p:nvPr userDrawn="1"/>
        </p:nvSpPr>
        <p:spPr bwMode="auto">
          <a:xfrm>
            <a:off x="1411287" y="4712233"/>
            <a:ext cx="6135384" cy="166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nb-NO" sz="1000" kern="0"/>
          </a:p>
        </p:txBody>
      </p:sp>
      <p:sp>
        <p:nvSpPr>
          <p:cNvPr id="9" name="Plassholder f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4826" y="4410831"/>
            <a:ext cx="4638675" cy="36469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1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Dato  //  </a:t>
            </a:r>
            <a:r>
              <a:rPr lang="nb-NO" err="1"/>
              <a:t>Innholdsansvarlig</a:t>
            </a:r>
            <a:endParaRPr lang="nb-NO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5938" y="2098377"/>
            <a:ext cx="5989022" cy="97742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noProof="0"/>
              <a:t>Klikk for å redigere tittelstil</a:t>
            </a:r>
          </a:p>
        </p:txBody>
      </p:sp>
      <p:sp>
        <p:nvSpPr>
          <p:cNvPr id="11" name="Plassholder for bilde 3"/>
          <p:cNvSpPr>
            <a:spLocks noGrp="1" noChangeAspect="1"/>
          </p:cNvSpPr>
          <p:nvPr>
            <p:ph type="pic" sz="quarter" idx="11" hasCustomPrompt="1"/>
          </p:nvPr>
        </p:nvSpPr>
        <p:spPr bwMode="auto">
          <a:xfrm>
            <a:off x="6565274" y="1840753"/>
            <a:ext cx="2581353" cy="2934844"/>
          </a:xfrm>
          <a:custGeom>
            <a:avLst/>
            <a:gdLst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329937 w 3495675"/>
              <a:gd name="connsiteY3" fmla="*/ 3906838 h 3906838"/>
              <a:gd name="connsiteX4" fmla="*/ 0 w 3495675"/>
              <a:gd name="connsiteY4" fmla="*/ 3906838 h 3906838"/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155008 w 3495675"/>
              <a:gd name="connsiteY3" fmla="*/ 3906838 h 3906838"/>
              <a:gd name="connsiteX4" fmla="*/ 0 w 3495675"/>
              <a:gd name="connsiteY4" fmla="*/ 3906838 h 3906838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55008 w 2167807"/>
              <a:gd name="connsiteY3" fmla="*/ 3906838 h 3906838"/>
              <a:gd name="connsiteX4" fmla="*/ 0 w 2167807"/>
              <a:gd name="connsiteY4" fmla="*/ 3906838 h 3906838"/>
              <a:gd name="connsiteX0" fmla="*/ 0 w 2167807"/>
              <a:gd name="connsiteY0" fmla="*/ 3906838 h 3909283"/>
              <a:gd name="connsiteX1" fmla="*/ 1165738 w 2167807"/>
              <a:gd name="connsiteY1" fmla="*/ 0 h 3909283"/>
              <a:gd name="connsiteX2" fmla="*/ 2167807 w 2167807"/>
              <a:gd name="connsiteY2" fmla="*/ 0 h 3909283"/>
              <a:gd name="connsiteX3" fmla="*/ 2159898 w 2167807"/>
              <a:gd name="connsiteY3" fmla="*/ 3909283 h 3909283"/>
              <a:gd name="connsiteX4" fmla="*/ 0 w 2167807"/>
              <a:gd name="connsiteY4" fmla="*/ 3906838 h 3909283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5547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40491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34130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29889 w 2167807"/>
              <a:gd name="connsiteY1" fmla="*/ 2381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2686"/>
              <a:gd name="connsiteY0" fmla="*/ 3906838 h 3906838"/>
              <a:gd name="connsiteX1" fmla="*/ 1029889 w 2162686"/>
              <a:gd name="connsiteY1" fmla="*/ 2381 h 3906838"/>
              <a:gd name="connsiteX2" fmla="*/ 2133881 w 2162686"/>
              <a:gd name="connsiteY2" fmla="*/ 0 h 3906838"/>
              <a:gd name="connsiteX3" fmla="*/ 2162343 w 2162686"/>
              <a:gd name="connsiteY3" fmla="*/ 3904393 h 3906838"/>
              <a:gd name="connsiteX4" fmla="*/ 0 w 2162686"/>
              <a:gd name="connsiteY4" fmla="*/ 3906838 h 3906838"/>
              <a:gd name="connsiteX0" fmla="*/ 0 w 2139854"/>
              <a:gd name="connsiteY0" fmla="*/ 3906838 h 3906838"/>
              <a:gd name="connsiteX1" fmla="*/ 1029889 w 2139854"/>
              <a:gd name="connsiteY1" fmla="*/ 2381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39854"/>
              <a:gd name="connsiteY0" fmla="*/ 3906838 h 3906838"/>
              <a:gd name="connsiteX1" fmla="*/ 1032009 w 2139854"/>
              <a:gd name="connsiteY1" fmla="*/ 0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40410"/>
              <a:gd name="connsiteY0" fmla="*/ 3906838 h 3906838"/>
              <a:gd name="connsiteX1" fmla="*/ 1032009 w 2140410"/>
              <a:gd name="connsiteY1" fmla="*/ 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6838 h 3906838"/>
              <a:gd name="connsiteX1" fmla="*/ 1122479 w 2140410"/>
              <a:gd name="connsiteY1" fmla="*/ 635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7632 h 3907632"/>
              <a:gd name="connsiteX1" fmla="*/ 1120359 w 2140410"/>
              <a:gd name="connsiteY1" fmla="*/ 0 h 3907632"/>
              <a:gd name="connsiteX2" fmla="*/ 2140241 w 2140410"/>
              <a:gd name="connsiteY2" fmla="*/ 794 h 3907632"/>
              <a:gd name="connsiteX3" fmla="*/ 2139019 w 2140410"/>
              <a:gd name="connsiteY3" fmla="*/ 3905187 h 3907632"/>
              <a:gd name="connsiteX4" fmla="*/ 0 w 2140410"/>
              <a:gd name="connsiteY4" fmla="*/ 3907632 h 3907632"/>
              <a:gd name="connsiteX0" fmla="*/ 0 w 2401217"/>
              <a:gd name="connsiteY0" fmla="*/ 3907632 h 3907632"/>
              <a:gd name="connsiteX1" fmla="*/ 1381166 w 2401217"/>
              <a:gd name="connsiteY1" fmla="*/ 0 h 3907632"/>
              <a:gd name="connsiteX2" fmla="*/ 2401048 w 2401217"/>
              <a:gd name="connsiteY2" fmla="*/ 794 h 3907632"/>
              <a:gd name="connsiteX3" fmla="*/ 2399826 w 2401217"/>
              <a:gd name="connsiteY3" fmla="*/ 3905187 h 3907632"/>
              <a:gd name="connsiteX4" fmla="*/ 0 w 2401217"/>
              <a:gd name="connsiteY4" fmla="*/ 3907632 h 3907632"/>
              <a:gd name="connsiteX0" fmla="*/ 0 w 2407578"/>
              <a:gd name="connsiteY0" fmla="*/ 3907632 h 3907632"/>
              <a:gd name="connsiteX1" fmla="*/ 1387527 w 2407578"/>
              <a:gd name="connsiteY1" fmla="*/ 0 h 3907632"/>
              <a:gd name="connsiteX2" fmla="*/ 2407409 w 2407578"/>
              <a:gd name="connsiteY2" fmla="*/ 794 h 3907632"/>
              <a:gd name="connsiteX3" fmla="*/ 2406187 w 2407578"/>
              <a:gd name="connsiteY3" fmla="*/ 3905187 h 3907632"/>
              <a:gd name="connsiteX4" fmla="*/ 0 w 2407578"/>
              <a:gd name="connsiteY4" fmla="*/ 3907632 h 3907632"/>
              <a:gd name="connsiteX0" fmla="*/ 0 w 2411819"/>
              <a:gd name="connsiteY0" fmla="*/ 3910014 h 3910014"/>
              <a:gd name="connsiteX1" fmla="*/ 1391768 w 2411819"/>
              <a:gd name="connsiteY1" fmla="*/ 0 h 3910014"/>
              <a:gd name="connsiteX2" fmla="*/ 2411650 w 2411819"/>
              <a:gd name="connsiteY2" fmla="*/ 794 h 3910014"/>
              <a:gd name="connsiteX3" fmla="*/ 2410428 w 2411819"/>
              <a:gd name="connsiteY3" fmla="*/ 3905187 h 3910014"/>
              <a:gd name="connsiteX4" fmla="*/ 0 w 2411819"/>
              <a:gd name="connsiteY4" fmla="*/ 3910014 h 3910014"/>
              <a:gd name="connsiteX0" fmla="*/ 0 w 2407578"/>
              <a:gd name="connsiteY0" fmla="*/ 3905251 h 3905251"/>
              <a:gd name="connsiteX1" fmla="*/ 1387527 w 2407578"/>
              <a:gd name="connsiteY1" fmla="*/ 0 h 3905251"/>
              <a:gd name="connsiteX2" fmla="*/ 2407409 w 2407578"/>
              <a:gd name="connsiteY2" fmla="*/ 794 h 3905251"/>
              <a:gd name="connsiteX3" fmla="*/ 2406187 w 2407578"/>
              <a:gd name="connsiteY3" fmla="*/ 3905187 h 3905251"/>
              <a:gd name="connsiteX4" fmla="*/ 0 w 2407578"/>
              <a:gd name="connsiteY4" fmla="*/ 3905251 h 3905251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5557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155921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292462"/>
              <a:gd name="connsiteY0" fmla="*/ 3910014 h 3910014"/>
              <a:gd name="connsiteX1" fmla="*/ 1040805 w 2292462"/>
              <a:gd name="connsiteY1" fmla="*/ 0 h 3910014"/>
              <a:gd name="connsiteX2" fmla="*/ 2292293 w 2292462"/>
              <a:gd name="connsiteY2" fmla="*/ 794 h 3910014"/>
              <a:gd name="connsiteX3" fmla="*/ 2291071 w 2292462"/>
              <a:gd name="connsiteY3" fmla="*/ 3909950 h 3910014"/>
              <a:gd name="connsiteX4" fmla="*/ 0 w 2292462"/>
              <a:gd name="connsiteY4" fmla="*/ 3910014 h 3910014"/>
              <a:gd name="connsiteX0" fmla="*/ 0 w 2292462"/>
              <a:gd name="connsiteY0" fmla="*/ 3913189 h 3913189"/>
              <a:gd name="connsiteX1" fmla="*/ 1036564 w 2292462"/>
              <a:gd name="connsiteY1" fmla="*/ 0 h 3913189"/>
              <a:gd name="connsiteX2" fmla="*/ 2292293 w 2292462"/>
              <a:gd name="connsiteY2" fmla="*/ 3969 h 3913189"/>
              <a:gd name="connsiteX3" fmla="*/ 2291071 w 2292462"/>
              <a:gd name="connsiteY3" fmla="*/ 3913125 h 3913189"/>
              <a:gd name="connsiteX4" fmla="*/ 0 w 2292462"/>
              <a:gd name="connsiteY4" fmla="*/ 3913189 h 3913189"/>
              <a:gd name="connsiteX0" fmla="*/ 0 w 2292207"/>
              <a:gd name="connsiteY0" fmla="*/ 3913189 h 3913189"/>
              <a:gd name="connsiteX1" fmla="*/ 1036564 w 2292207"/>
              <a:gd name="connsiteY1" fmla="*/ 0 h 3913189"/>
              <a:gd name="connsiteX2" fmla="*/ 2290173 w 2292207"/>
              <a:gd name="connsiteY2" fmla="*/ 795 h 3913189"/>
              <a:gd name="connsiteX3" fmla="*/ 2291071 w 2292207"/>
              <a:gd name="connsiteY3" fmla="*/ 3913125 h 3913189"/>
              <a:gd name="connsiteX4" fmla="*/ 0 w 2292207"/>
              <a:gd name="connsiteY4" fmla="*/ 3913189 h 3913189"/>
              <a:gd name="connsiteX0" fmla="*/ 0 w 2298567"/>
              <a:gd name="connsiteY0" fmla="*/ 3910014 h 3913125"/>
              <a:gd name="connsiteX1" fmla="*/ 1042924 w 2298567"/>
              <a:gd name="connsiteY1" fmla="*/ 0 h 3913125"/>
              <a:gd name="connsiteX2" fmla="*/ 2296533 w 2298567"/>
              <a:gd name="connsiteY2" fmla="*/ 795 h 3913125"/>
              <a:gd name="connsiteX3" fmla="*/ 2297431 w 2298567"/>
              <a:gd name="connsiteY3" fmla="*/ 3913125 h 3913125"/>
              <a:gd name="connsiteX4" fmla="*/ 0 w 2298567"/>
              <a:gd name="connsiteY4" fmla="*/ 3910014 h 391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8567" h="3913125">
                <a:moveTo>
                  <a:pt x="0" y="3910014"/>
                </a:moveTo>
                <a:lnTo>
                  <a:pt x="1042924" y="0"/>
                </a:lnTo>
                <a:lnTo>
                  <a:pt x="2296533" y="795"/>
                </a:lnTo>
                <a:cubicBezTo>
                  <a:pt x="2292267" y="1303074"/>
                  <a:pt x="2301697" y="2610846"/>
                  <a:pt x="2297431" y="3913125"/>
                </a:cubicBezTo>
                <a:lnTo>
                  <a:pt x="0" y="3910014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normAutofit/>
          </a:bodyPr>
          <a:lstStyle>
            <a:lvl1pPr marL="0" indent="0">
              <a:buNone/>
              <a:defRPr sz="900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på ikonet for å legge til et bilde</a:t>
            </a:r>
          </a:p>
        </p:txBody>
      </p:sp>
      <p:pic>
        <p:nvPicPr>
          <p:cNvPr id="12" name="Picture 5" descr="W:\DOKUMENT\Logo\2_hvit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46"/>
          <a:stretch/>
        </p:blipFill>
        <p:spPr bwMode="auto">
          <a:xfrm>
            <a:off x="3799790" y="3405751"/>
            <a:ext cx="3014662" cy="137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W:\DOKUMENT\Logo\1_hvi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853"/>
          <a:stretch/>
        </p:blipFill>
        <p:spPr bwMode="auto">
          <a:xfrm>
            <a:off x="5242898" y="1806447"/>
            <a:ext cx="2524125" cy="296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W:\DOKUMENT\Logo\2_hvit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03" b="78080"/>
          <a:stretch/>
        </p:blipFill>
        <p:spPr bwMode="auto">
          <a:xfrm>
            <a:off x="-1" y="3693775"/>
            <a:ext cx="539551" cy="108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W:\DOKUMENT\Logo\1_hvi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66" b="85208"/>
          <a:stretch/>
        </p:blipFill>
        <p:spPr bwMode="auto">
          <a:xfrm>
            <a:off x="0" y="4045671"/>
            <a:ext cx="755575" cy="73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:\F2823_KOM\Felles Filer\Rådgivingseksjonen\Profil og materiell\5. Profil og design\NAV profil\nav_logo\Til mal\nav_farger [Converted]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199" y="549768"/>
            <a:ext cx="1185603" cy="74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ssholder f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12250" y="3120513"/>
            <a:ext cx="5040313" cy="531357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nb-NO"/>
              <a:t>Klikk for å legge til en undertittel</a:t>
            </a:r>
          </a:p>
        </p:txBody>
      </p:sp>
    </p:spTree>
    <p:extLst>
      <p:ext uri="{BB962C8B-B14F-4D97-AF65-F5344CB8AC3E}">
        <p14:creationId xmlns:p14="http://schemas.microsoft.com/office/powerpoint/2010/main" val="138957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3" y="1845730"/>
            <a:ext cx="9144001" cy="2930261"/>
          </a:xfrm>
          <a:prstGeom prst="rect">
            <a:avLst/>
          </a:prstGeom>
          <a:solidFill>
            <a:srgbClr val="C3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8" name="Rectangle 2"/>
          <p:cNvSpPr txBox="1">
            <a:spLocks noChangeArrowheads="1"/>
          </p:cNvSpPr>
          <p:nvPr userDrawn="1"/>
        </p:nvSpPr>
        <p:spPr bwMode="auto">
          <a:xfrm>
            <a:off x="1411287" y="4712234"/>
            <a:ext cx="6135384" cy="166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nb-NO" sz="750" kern="0"/>
          </a:p>
        </p:txBody>
      </p:sp>
      <p:sp>
        <p:nvSpPr>
          <p:cNvPr id="9" name="Plassholder f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4828" y="4079081"/>
            <a:ext cx="4638675" cy="69644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05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Dato  //  </a:t>
            </a:r>
            <a:r>
              <a:rPr lang="nb-NO" err="1"/>
              <a:t>Innholdsansvarlig</a:t>
            </a:r>
            <a:endParaRPr lang="nb-NO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5938" y="2098377"/>
            <a:ext cx="5989022" cy="126003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25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noProof="0"/>
              <a:t>Klikk for å redigere tittelstil</a:t>
            </a:r>
          </a:p>
        </p:txBody>
      </p:sp>
      <p:sp>
        <p:nvSpPr>
          <p:cNvPr id="11" name="Plassholder for bilde 3"/>
          <p:cNvSpPr>
            <a:spLocks noGrp="1" noChangeAspect="1"/>
          </p:cNvSpPr>
          <p:nvPr>
            <p:ph type="pic" sz="quarter" idx="11" hasCustomPrompt="1"/>
          </p:nvPr>
        </p:nvSpPr>
        <p:spPr bwMode="auto">
          <a:xfrm>
            <a:off x="6565276" y="1840754"/>
            <a:ext cx="2581353" cy="2934844"/>
          </a:xfrm>
          <a:custGeom>
            <a:avLst/>
            <a:gdLst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329937 w 3495675"/>
              <a:gd name="connsiteY3" fmla="*/ 3906838 h 3906838"/>
              <a:gd name="connsiteX4" fmla="*/ 0 w 3495675"/>
              <a:gd name="connsiteY4" fmla="*/ 3906838 h 3906838"/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155008 w 3495675"/>
              <a:gd name="connsiteY3" fmla="*/ 3906838 h 3906838"/>
              <a:gd name="connsiteX4" fmla="*/ 0 w 3495675"/>
              <a:gd name="connsiteY4" fmla="*/ 3906838 h 3906838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55008 w 2167807"/>
              <a:gd name="connsiteY3" fmla="*/ 3906838 h 3906838"/>
              <a:gd name="connsiteX4" fmla="*/ 0 w 2167807"/>
              <a:gd name="connsiteY4" fmla="*/ 3906838 h 3906838"/>
              <a:gd name="connsiteX0" fmla="*/ 0 w 2167807"/>
              <a:gd name="connsiteY0" fmla="*/ 3906838 h 3909283"/>
              <a:gd name="connsiteX1" fmla="*/ 1165738 w 2167807"/>
              <a:gd name="connsiteY1" fmla="*/ 0 h 3909283"/>
              <a:gd name="connsiteX2" fmla="*/ 2167807 w 2167807"/>
              <a:gd name="connsiteY2" fmla="*/ 0 h 3909283"/>
              <a:gd name="connsiteX3" fmla="*/ 2159898 w 2167807"/>
              <a:gd name="connsiteY3" fmla="*/ 3909283 h 3909283"/>
              <a:gd name="connsiteX4" fmla="*/ 0 w 2167807"/>
              <a:gd name="connsiteY4" fmla="*/ 3906838 h 3909283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5547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40491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34130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29889 w 2167807"/>
              <a:gd name="connsiteY1" fmla="*/ 2381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2686"/>
              <a:gd name="connsiteY0" fmla="*/ 3906838 h 3906838"/>
              <a:gd name="connsiteX1" fmla="*/ 1029889 w 2162686"/>
              <a:gd name="connsiteY1" fmla="*/ 2381 h 3906838"/>
              <a:gd name="connsiteX2" fmla="*/ 2133881 w 2162686"/>
              <a:gd name="connsiteY2" fmla="*/ 0 h 3906838"/>
              <a:gd name="connsiteX3" fmla="*/ 2162343 w 2162686"/>
              <a:gd name="connsiteY3" fmla="*/ 3904393 h 3906838"/>
              <a:gd name="connsiteX4" fmla="*/ 0 w 2162686"/>
              <a:gd name="connsiteY4" fmla="*/ 3906838 h 3906838"/>
              <a:gd name="connsiteX0" fmla="*/ 0 w 2139854"/>
              <a:gd name="connsiteY0" fmla="*/ 3906838 h 3906838"/>
              <a:gd name="connsiteX1" fmla="*/ 1029889 w 2139854"/>
              <a:gd name="connsiteY1" fmla="*/ 2381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39854"/>
              <a:gd name="connsiteY0" fmla="*/ 3906838 h 3906838"/>
              <a:gd name="connsiteX1" fmla="*/ 1032009 w 2139854"/>
              <a:gd name="connsiteY1" fmla="*/ 0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40410"/>
              <a:gd name="connsiteY0" fmla="*/ 3906838 h 3906838"/>
              <a:gd name="connsiteX1" fmla="*/ 1032009 w 2140410"/>
              <a:gd name="connsiteY1" fmla="*/ 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6838 h 3906838"/>
              <a:gd name="connsiteX1" fmla="*/ 1122479 w 2140410"/>
              <a:gd name="connsiteY1" fmla="*/ 635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7632 h 3907632"/>
              <a:gd name="connsiteX1" fmla="*/ 1120359 w 2140410"/>
              <a:gd name="connsiteY1" fmla="*/ 0 h 3907632"/>
              <a:gd name="connsiteX2" fmla="*/ 2140241 w 2140410"/>
              <a:gd name="connsiteY2" fmla="*/ 794 h 3907632"/>
              <a:gd name="connsiteX3" fmla="*/ 2139019 w 2140410"/>
              <a:gd name="connsiteY3" fmla="*/ 3905187 h 3907632"/>
              <a:gd name="connsiteX4" fmla="*/ 0 w 2140410"/>
              <a:gd name="connsiteY4" fmla="*/ 3907632 h 3907632"/>
              <a:gd name="connsiteX0" fmla="*/ 0 w 2401217"/>
              <a:gd name="connsiteY0" fmla="*/ 3907632 h 3907632"/>
              <a:gd name="connsiteX1" fmla="*/ 1381166 w 2401217"/>
              <a:gd name="connsiteY1" fmla="*/ 0 h 3907632"/>
              <a:gd name="connsiteX2" fmla="*/ 2401048 w 2401217"/>
              <a:gd name="connsiteY2" fmla="*/ 794 h 3907632"/>
              <a:gd name="connsiteX3" fmla="*/ 2399826 w 2401217"/>
              <a:gd name="connsiteY3" fmla="*/ 3905187 h 3907632"/>
              <a:gd name="connsiteX4" fmla="*/ 0 w 2401217"/>
              <a:gd name="connsiteY4" fmla="*/ 3907632 h 3907632"/>
              <a:gd name="connsiteX0" fmla="*/ 0 w 2407578"/>
              <a:gd name="connsiteY0" fmla="*/ 3907632 h 3907632"/>
              <a:gd name="connsiteX1" fmla="*/ 1387527 w 2407578"/>
              <a:gd name="connsiteY1" fmla="*/ 0 h 3907632"/>
              <a:gd name="connsiteX2" fmla="*/ 2407409 w 2407578"/>
              <a:gd name="connsiteY2" fmla="*/ 794 h 3907632"/>
              <a:gd name="connsiteX3" fmla="*/ 2406187 w 2407578"/>
              <a:gd name="connsiteY3" fmla="*/ 3905187 h 3907632"/>
              <a:gd name="connsiteX4" fmla="*/ 0 w 2407578"/>
              <a:gd name="connsiteY4" fmla="*/ 3907632 h 3907632"/>
              <a:gd name="connsiteX0" fmla="*/ 0 w 2411819"/>
              <a:gd name="connsiteY0" fmla="*/ 3910014 h 3910014"/>
              <a:gd name="connsiteX1" fmla="*/ 1391768 w 2411819"/>
              <a:gd name="connsiteY1" fmla="*/ 0 h 3910014"/>
              <a:gd name="connsiteX2" fmla="*/ 2411650 w 2411819"/>
              <a:gd name="connsiteY2" fmla="*/ 794 h 3910014"/>
              <a:gd name="connsiteX3" fmla="*/ 2410428 w 2411819"/>
              <a:gd name="connsiteY3" fmla="*/ 3905187 h 3910014"/>
              <a:gd name="connsiteX4" fmla="*/ 0 w 2411819"/>
              <a:gd name="connsiteY4" fmla="*/ 3910014 h 3910014"/>
              <a:gd name="connsiteX0" fmla="*/ 0 w 2407578"/>
              <a:gd name="connsiteY0" fmla="*/ 3905251 h 3905251"/>
              <a:gd name="connsiteX1" fmla="*/ 1387527 w 2407578"/>
              <a:gd name="connsiteY1" fmla="*/ 0 h 3905251"/>
              <a:gd name="connsiteX2" fmla="*/ 2407409 w 2407578"/>
              <a:gd name="connsiteY2" fmla="*/ 794 h 3905251"/>
              <a:gd name="connsiteX3" fmla="*/ 2406187 w 2407578"/>
              <a:gd name="connsiteY3" fmla="*/ 3905187 h 3905251"/>
              <a:gd name="connsiteX4" fmla="*/ 0 w 2407578"/>
              <a:gd name="connsiteY4" fmla="*/ 3905251 h 3905251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5557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155921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292462"/>
              <a:gd name="connsiteY0" fmla="*/ 3910014 h 3910014"/>
              <a:gd name="connsiteX1" fmla="*/ 1040805 w 2292462"/>
              <a:gd name="connsiteY1" fmla="*/ 0 h 3910014"/>
              <a:gd name="connsiteX2" fmla="*/ 2292293 w 2292462"/>
              <a:gd name="connsiteY2" fmla="*/ 794 h 3910014"/>
              <a:gd name="connsiteX3" fmla="*/ 2291071 w 2292462"/>
              <a:gd name="connsiteY3" fmla="*/ 3909950 h 3910014"/>
              <a:gd name="connsiteX4" fmla="*/ 0 w 2292462"/>
              <a:gd name="connsiteY4" fmla="*/ 3910014 h 3910014"/>
              <a:gd name="connsiteX0" fmla="*/ 0 w 2292462"/>
              <a:gd name="connsiteY0" fmla="*/ 3913189 h 3913189"/>
              <a:gd name="connsiteX1" fmla="*/ 1036564 w 2292462"/>
              <a:gd name="connsiteY1" fmla="*/ 0 h 3913189"/>
              <a:gd name="connsiteX2" fmla="*/ 2292293 w 2292462"/>
              <a:gd name="connsiteY2" fmla="*/ 3969 h 3913189"/>
              <a:gd name="connsiteX3" fmla="*/ 2291071 w 2292462"/>
              <a:gd name="connsiteY3" fmla="*/ 3913125 h 3913189"/>
              <a:gd name="connsiteX4" fmla="*/ 0 w 2292462"/>
              <a:gd name="connsiteY4" fmla="*/ 3913189 h 3913189"/>
              <a:gd name="connsiteX0" fmla="*/ 0 w 2292207"/>
              <a:gd name="connsiteY0" fmla="*/ 3913189 h 3913189"/>
              <a:gd name="connsiteX1" fmla="*/ 1036564 w 2292207"/>
              <a:gd name="connsiteY1" fmla="*/ 0 h 3913189"/>
              <a:gd name="connsiteX2" fmla="*/ 2290173 w 2292207"/>
              <a:gd name="connsiteY2" fmla="*/ 795 h 3913189"/>
              <a:gd name="connsiteX3" fmla="*/ 2291071 w 2292207"/>
              <a:gd name="connsiteY3" fmla="*/ 3913125 h 3913189"/>
              <a:gd name="connsiteX4" fmla="*/ 0 w 2292207"/>
              <a:gd name="connsiteY4" fmla="*/ 3913189 h 3913189"/>
              <a:gd name="connsiteX0" fmla="*/ 0 w 2298567"/>
              <a:gd name="connsiteY0" fmla="*/ 3910014 h 3913125"/>
              <a:gd name="connsiteX1" fmla="*/ 1042924 w 2298567"/>
              <a:gd name="connsiteY1" fmla="*/ 0 h 3913125"/>
              <a:gd name="connsiteX2" fmla="*/ 2296533 w 2298567"/>
              <a:gd name="connsiteY2" fmla="*/ 795 h 3913125"/>
              <a:gd name="connsiteX3" fmla="*/ 2297431 w 2298567"/>
              <a:gd name="connsiteY3" fmla="*/ 3913125 h 3913125"/>
              <a:gd name="connsiteX4" fmla="*/ 0 w 2298567"/>
              <a:gd name="connsiteY4" fmla="*/ 3910014 h 391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8567" h="3913125">
                <a:moveTo>
                  <a:pt x="0" y="3910014"/>
                </a:moveTo>
                <a:lnTo>
                  <a:pt x="1042924" y="0"/>
                </a:lnTo>
                <a:lnTo>
                  <a:pt x="2296533" y="795"/>
                </a:lnTo>
                <a:cubicBezTo>
                  <a:pt x="2292267" y="1303074"/>
                  <a:pt x="2301697" y="2610846"/>
                  <a:pt x="2297431" y="3913125"/>
                </a:cubicBezTo>
                <a:lnTo>
                  <a:pt x="0" y="3910014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normAutofit/>
          </a:bodyPr>
          <a:lstStyle>
            <a:lvl1pPr marL="0" indent="0">
              <a:buNone/>
              <a:defRPr sz="675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på ikonet for å legge til et bilde</a:t>
            </a:r>
          </a:p>
        </p:txBody>
      </p:sp>
      <p:pic>
        <p:nvPicPr>
          <p:cNvPr id="12" name="Picture 5" descr="W:\DOKUMENT\Logo\2_hvit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46"/>
          <a:stretch/>
        </p:blipFill>
        <p:spPr bwMode="auto">
          <a:xfrm>
            <a:off x="3799790" y="3405751"/>
            <a:ext cx="3014662" cy="137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W:\DOKUMENT\Logo\1_hvi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853"/>
          <a:stretch/>
        </p:blipFill>
        <p:spPr bwMode="auto">
          <a:xfrm>
            <a:off x="5242898" y="1806447"/>
            <a:ext cx="2524125" cy="296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W:\DOKUMENT\Logo\2_hvit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03" b="78080"/>
          <a:stretch/>
        </p:blipFill>
        <p:spPr bwMode="auto">
          <a:xfrm>
            <a:off x="-1" y="3693775"/>
            <a:ext cx="539551" cy="108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W:\DOKUMENT\Logo\1_hvi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66" b="85208"/>
          <a:stretch/>
        </p:blipFill>
        <p:spPr bwMode="auto">
          <a:xfrm>
            <a:off x="2" y="4045671"/>
            <a:ext cx="755575" cy="73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:\F2823_KOM\Felles Filer\Rådgivingseksjonen\Profil og materiell\5. Profil og design\NAV profil\nav_logo\Til mal\nav_farger [Converted]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158" y="483519"/>
            <a:ext cx="1185603" cy="74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27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366961" y="1276349"/>
            <a:ext cx="8398965" cy="3299733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8619" y="180975"/>
            <a:ext cx="8386763" cy="94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25928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75714" y="1283000"/>
            <a:ext cx="5852470" cy="3277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sz="quarter" idx="10"/>
          </p:nvPr>
        </p:nvSpPr>
        <p:spPr>
          <a:xfrm>
            <a:off x="6372225" y="1275606"/>
            <a:ext cx="2376488" cy="3286868"/>
          </a:xfrm>
        </p:spPr>
        <p:txBody>
          <a:bodyPr/>
          <a:lstStyle/>
          <a:p>
            <a:r>
              <a:rPr lang="nb-NO"/>
              <a:t>Klikk ikonet for å legge til et bilde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8619" y="180975"/>
            <a:ext cx="8386763" cy="94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709130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ekst 2"/>
          <p:cNvSpPr>
            <a:spLocks noGrp="1"/>
          </p:cNvSpPr>
          <p:nvPr>
            <p:ph type="body" idx="1"/>
          </p:nvPr>
        </p:nvSpPr>
        <p:spPr>
          <a:xfrm>
            <a:off x="381286" y="1284135"/>
            <a:ext cx="4040188" cy="53459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9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19639" y="1284747"/>
            <a:ext cx="4041775" cy="53459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1" name="Plassholder for innhold 3"/>
          <p:cNvSpPr>
            <a:spLocks noGrp="1"/>
          </p:cNvSpPr>
          <p:nvPr>
            <p:ph sz="quarter" idx="10"/>
          </p:nvPr>
        </p:nvSpPr>
        <p:spPr>
          <a:xfrm>
            <a:off x="382151" y="1896178"/>
            <a:ext cx="4032250" cy="266541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innhold 3"/>
          <p:cNvSpPr>
            <a:spLocks noGrp="1"/>
          </p:cNvSpPr>
          <p:nvPr>
            <p:ph sz="quarter" idx="12"/>
          </p:nvPr>
        </p:nvSpPr>
        <p:spPr>
          <a:xfrm>
            <a:off x="4730131" y="1892920"/>
            <a:ext cx="4032250" cy="266541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8619" y="180975"/>
            <a:ext cx="8386763" cy="94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7767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8619" y="180975"/>
            <a:ext cx="8386763" cy="94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15258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779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19"/>
          <p:cNvSpPr>
            <a:spLocks noGrp="1"/>
          </p:cNvSpPr>
          <p:nvPr>
            <p:ph type="body" sz="quarter" idx="25" hasCustomPrompt="1"/>
          </p:nvPr>
        </p:nvSpPr>
        <p:spPr>
          <a:xfrm>
            <a:off x="375714" y="4241684"/>
            <a:ext cx="5086350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nb-NO"/>
              <a:t>Klikk for å sette inn tema</a:t>
            </a:r>
          </a:p>
        </p:txBody>
      </p:sp>
      <p:sp>
        <p:nvSpPr>
          <p:cNvPr id="4" name="Plassholder for tekst 19"/>
          <p:cNvSpPr>
            <a:spLocks noGrp="1"/>
          </p:cNvSpPr>
          <p:nvPr>
            <p:ph type="body" sz="quarter" idx="26" hasCustomPrompt="1"/>
          </p:nvPr>
        </p:nvSpPr>
        <p:spPr>
          <a:xfrm>
            <a:off x="375714" y="1287413"/>
            <a:ext cx="5086350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nb-NO"/>
              <a:t>Klikk for å sette inn tema</a:t>
            </a:r>
          </a:p>
        </p:txBody>
      </p:sp>
      <p:sp>
        <p:nvSpPr>
          <p:cNvPr id="5" name="Plassholder for tekst 19"/>
          <p:cNvSpPr>
            <a:spLocks noGrp="1"/>
          </p:cNvSpPr>
          <p:nvPr>
            <p:ph type="body" sz="quarter" idx="27" hasCustomPrompt="1"/>
          </p:nvPr>
        </p:nvSpPr>
        <p:spPr>
          <a:xfrm>
            <a:off x="375714" y="3819647"/>
            <a:ext cx="5086350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nb-NO"/>
              <a:t>Klikk for å sette inn tema</a:t>
            </a:r>
          </a:p>
        </p:txBody>
      </p:sp>
      <p:sp>
        <p:nvSpPr>
          <p:cNvPr id="6" name="Plassholder for tekst 19"/>
          <p:cNvSpPr>
            <a:spLocks noGrp="1"/>
          </p:cNvSpPr>
          <p:nvPr>
            <p:ph type="body" sz="quarter" idx="28" hasCustomPrompt="1"/>
          </p:nvPr>
        </p:nvSpPr>
        <p:spPr>
          <a:xfrm>
            <a:off x="375714" y="3397608"/>
            <a:ext cx="5086350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nb-NO"/>
              <a:t>Klikk for å sette inn tema</a:t>
            </a:r>
          </a:p>
        </p:txBody>
      </p:sp>
      <p:sp>
        <p:nvSpPr>
          <p:cNvPr id="7" name="Plassholder for tekst 19"/>
          <p:cNvSpPr>
            <a:spLocks noGrp="1"/>
          </p:cNvSpPr>
          <p:nvPr>
            <p:ph type="body" sz="quarter" idx="29" hasCustomPrompt="1"/>
          </p:nvPr>
        </p:nvSpPr>
        <p:spPr>
          <a:xfrm>
            <a:off x="375714" y="2975569"/>
            <a:ext cx="5086350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nb-NO"/>
              <a:t>Klikk for å sette inn tema</a:t>
            </a:r>
          </a:p>
        </p:txBody>
      </p:sp>
      <p:sp>
        <p:nvSpPr>
          <p:cNvPr id="8" name="Plassholder for tekst 19"/>
          <p:cNvSpPr>
            <a:spLocks noGrp="1"/>
          </p:cNvSpPr>
          <p:nvPr>
            <p:ph type="body" sz="quarter" idx="30" hasCustomPrompt="1"/>
          </p:nvPr>
        </p:nvSpPr>
        <p:spPr>
          <a:xfrm>
            <a:off x="375714" y="1709452"/>
            <a:ext cx="5086350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nb-NO"/>
              <a:t>Klikk for å sette inn tema</a:t>
            </a:r>
          </a:p>
        </p:txBody>
      </p:sp>
      <p:sp>
        <p:nvSpPr>
          <p:cNvPr id="9" name="Plassholder for tekst 19"/>
          <p:cNvSpPr>
            <a:spLocks noGrp="1"/>
          </p:cNvSpPr>
          <p:nvPr>
            <p:ph type="body" sz="quarter" idx="31" hasCustomPrompt="1"/>
          </p:nvPr>
        </p:nvSpPr>
        <p:spPr>
          <a:xfrm>
            <a:off x="375714" y="2131491"/>
            <a:ext cx="5086350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nb-NO"/>
              <a:t>Klikk for å sette inn tema</a:t>
            </a:r>
          </a:p>
        </p:txBody>
      </p:sp>
      <p:sp>
        <p:nvSpPr>
          <p:cNvPr id="10" name="Plassholder for tekst 19"/>
          <p:cNvSpPr>
            <a:spLocks noGrp="1"/>
          </p:cNvSpPr>
          <p:nvPr>
            <p:ph type="body" sz="quarter" idx="32" hasCustomPrompt="1"/>
          </p:nvPr>
        </p:nvSpPr>
        <p:spPr>
          <a:xfrm>
            <a:off x="375714" y="2553530"/>
            <a:ext cx="5086350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nb-NO"/>
              <a:t>Klikk for å sette inn tema</a:t>
            </a:r>
          </a:p>
        </p:txBody>
      </p:sp>
      <p:sp>
        <p:nvSpPr>
          <p:cNvPr id="11" name="Plassholder for tekst 19"/>
          <p:cNvSpPr>
            <a:spLocks noGrp="1"/>
          </p:cNvSpPr>
          <p:nvPr>
            <p:ph type="body" sz="quarter" idx="33" hasCustomPrompt="1"/>
          </p:nvPr>
        </p:nvSpPr>
        <p:spPr>
          <a:xfrm>
            <a:off x="5656392" y="4241684"/>
            <a:ext cx="3103973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200" b="0"/>
            </a:lvl1pPr>
          </a:lstStyle>
          <a:p>
            <a:pPr lvl="0"/>
            <a:r>
              <a:rPr lang="nb-NO"/>
              <a:t>Klikk for å sette inn ansvarlig</a:t>
            </a:r>
          </a:p>
        </p:txBody>
      </p:sp>
      <p:sp>
        <p:nvSpPr>
          <p:cNvPr id="12" name="Plassholder for tekst 19"/>
          <p:cNvSpPr>
            <a:spLocks noGrp="1"/>
          </p:cNvSpPr>
          <p:nvPr>
            <p:ph type="body" sz="quarter" idx="34" hasCustomPrompt="1"/>
          </p:nvPr>
        </p:nvSpPr>
        <p:spPr>
          <a:xfrm>
            <a:off x="5656392" y="1287413"/>
            <a:ext cx="3103973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200" b="0"/>
            </a:lvl1pPr>
          </a:lstStyle>
          <a:p>
            <a:pPr lvl="0"/>
            <a:r>
              <a:rPr lang="nb-NO"/>
              <a:t>Klikk for å sette inn ansvarlig</a:t>
            </a:r>
          </a:p>
        </p:txBody>
      </p:sp>
      <p:sp>
        <p:nvSpPr>
          <p:cNvPr id="13" name="Plassholder for tekst 19"/>
          <p:cNvSpPr>
            <a:spLocks noGrp="1"/>
          </p:cNvSpPr>
          <p:nvPr>
            <p:ph type="body" sz="quarter" idx="35" hasCustomPrompt="1"/>
          </p:nvPr>
        </p:nvSpPr>
        <p:spPr>
          <a:xfrm>
            <a:off x="5656392" y="3819647"/>
            <a:ext cx="3103973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200" b="0"/>
            </a:lvl1pPr>
          </a:lstStyle>
          <a:p>
            <a:pPr lvl="0"/>
            <a:r>
              <a:rPr lang="nb-NO"/>
              <a:t>Klikk for å sette inn ansvarlig</a:t>
            </a:r>
          </a:p>
        </p:txBody>
      </p:sp>
      <p:sp>
        <p:nvSpPr>
          <p:cNvPr id="14" name="Plassholder for tekst 19"/>
          <p:cNvSpPr>
            <a:spLocks noGrp="1"/>
          </p:cNvSpPr>
          <p:nvPr>
            <p:ph type="body" sz="quarter" idx="36" hasCustomPrompt="1"/>
          </p:nvPr>
        </p:nvSpPr>
        <p:spPr>
          <a:xfrm>
            <a:off x="5656392" y="3397608"/>
            <a:ext cx="3103973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200" b="0"/>
            </a:lvl1pPr>
          </a:lstStyle>
          <a:p>
            <a:pPr lvl="0"/>
            <a:r>
              <a:rPr lang="nb-NO"/>
              <a:t>Klikk for å sette inn ansvarlig</a:t>
            </a:r>
          </a:p>
        </p:txBody>
      </p:sp>
      <p:sp>
        <p:nvSpPr>
          <p:cNvPr id="15" name="Plassholder for tekst 19"/>
          <p:cNvSpPr>
            <a:spLocks noGrp="1"/>
          </p:cNvSpPr>
          <p:nvPr>
            <p:ph type="body" sz="quarter" idx="37" hasCustomPrompt="1"/>
          </p:nvPr>
        </p:nvSpPr>
        <p:spPr>
          <a:xfrm>
            <a:off x="5656392" y="2975569"/>
            <a:ext cx="3103973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200" b="0"/>
            </a:lvl1pPr>
          </a:lstStyle>
          <a:p>
            <a:pPr lvl="0"/>
            <a:r>
              <a:rPr lang="nb-NO"/>
              <a:t>Klikk for å sette inn ansvarlig</a:t>
            </a:r>
          </a:p>
        </p:txBody>
      </p:sp>
      <p:sp>
        <p:nvSpPr>
          <p:cNvPr id="16" name="Plassholder for tekst 19"/>
          <p:cNvSpPr>
            <a:spLocks noGrp="1"/>
          </p:cNvSpPr>
          <p:nvPr>
            <p:ph type="body" sz="quarter" idx="38" hasCustomPrompt="1"/>
          </p:nvPr>
        </p:nvSpPr>
        <p:spPr>
          <a:xfrm>
            <a:off x="5656392" y="1709452"/>
            <a:ext cx="3103973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200" b="0"/>
            </a:lvl1pPr>
          </a:lstStyle>
          <a:p>
            <a:pPr lvl="0"/>
            <a:r>
              <a:rPr lang="nb-NO"/>
              <a:t>Klikk for å sette inn ansvarlig</a:t>
            </a:r>
          </a:p>
        </p:txBody>
      </p:sp>
      <p:sp>
        <p:nvSpPr>
          <p:cNvPr id="17" name="Plassholder for tekst 19"/>
          <p:cNvSpPr>
            <a:spLocks noGrp="1"/>
          </p:cNvSpPr>
          <p:nvPr>
            <p:ph type="body" sz="quarter" idx="39" hasCustomPrompt="1"/>
          </p:nvPr>
        </p:nvSpPr>
        <p:spPr>
          <a:xfrm>
            <a:off x="5656392" y="2131491"/>
            <a:ext cx="3103973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200" b="0"/>
            </a:lvl1pPr>
          </a:lstStyle>
          <a:p>
            <a:pPr lvl="0"/>
            <a:r>
              <a:rPr lang="nb-NO"/>
              <a:t>Klikk for å sette inn ansvarlig</a:t>
            </a:r>
          </a:p>
        </p:txBody>
      </p:sp>
      <p:sp>
        <p:nvSpPr>
          <p:cNvPr id="18" name="Plassholder for tekst 19"/>
          <p:cNvSpPr>
            <a:spLocks noGrp="1"/>
          </p:cNvSpPr>
          <p:nvPr>
            <p:ph type="body" sz="quarter" idx="40" hasCustomPrompt="1"/>
          </p:nvPr>
        </p:nvSpPr>
        <p:spPr>
          <a:xfrm>
            <a:off x="5656392" y="2553530"/>
            <a:ext cx="3103973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200" b="0"/>
            </a:lvl1pPr>
          </a:lstStyle>
          <a:p>
            <a:pPr lvl="0"/>
            <a:r>
              <a:rPr lang="nb-NO"/>
              <a:t>Klikk for å sette inn ansvarlig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8619" y="180975"/>
            <a:ext cx="8386763" cy="94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59985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-1" y="0"/>
            <a:ext cx="9144001" cy="5143500"/>
          </a:xfrm>
          <a:prstGeom prst="rect">
            <a:avLst/>
          </a:prstGeom>
          <a:solidFill>
            <a:srgbClr val="C3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Tittel 1"/>
          <p:cNvSpPr>
            <a:spLocks noGrp="1"/>
          </p:cNvSpPr>
          <p:nvPr>
            <p:ph type="title"/>
          </p:nvPr>
        </p:nvSpPr>
        <p:spPr>
          <a:xfrm>
            <a:off x="837408" y="1532583"/>
            <a:ext cx="7469187" cy="1021556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algn="l">
              <a:defRPr sz="2400" b="0" cap="all">
                <a:ln w="12700"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tekst 2"/>
          <p:cNvSpPr>
            <a:spLocks noGrp="1"/>
          </p:cNvSpPr>
          <p:nvPr>
            <p:ph type="body" idx="10"/>
          </p:nvPr>
        </p:nvSpPr>
        <p:spPr>
          <a:xfrm>
            <a:off x="837408" y="2794398"/>
            <a:ext cx="5484743" cy="92749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indent="0">
              <a:buNone/>
              <a:defRPr sz="2000">
                <a:ln w="12700">
                  <a:noFill/>
                </a:ln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pic>
        <p:nvPicPr>
          <p:cNvPr id="6" name="Picture 2" descr="W:\DOKUMENT\Logo\2_hvit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884"/>
          <a:stretch/>
        </p:blipFill>
        <p:spPr bwMode="auto">
          <a:xfrm>
            <a:off x="4283968" y="3903464"/>
            <a:ext cx="3014662" cy="124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W:\DOKUMENT\Logo\1_hvi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5652120" y="2674939"/>
            <a:ext cx="2524125" cy="246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W:\DOKUMENT\Logo\2_hvit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19" b="80008"/>
          <a:stretch/>
        </p:blipFill>
        <p:spPr bwMode="auto">
          <a:xfrm>
            <a:off x="-1" y="4156472"/>
            <a:ext cx="1048543" cy="987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F:\F2823_KOM\Felles Filer\Rådgivingseksjonen\Profil og materiell\5. Profil og design\NAV profil\nav_logo\Til mal\nav_logo_Hvit_ubakgrunn [Converted]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155" y="483518"/>
            <a:ext cx="1185603" cy="74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W:\DOKUMENT\Logo\1_hvit.pn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084"/>
          <a:stretch/>
        </p:blipFill>
        <p:spPr bwMode="auto">
          <a:xfrm>
            <a:off x="-1400392" y="4456411"/>
            <a:ext cx="2524125" cy="68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30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ark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Tittel 1"/>
          <p:cNvSpPr>
            <a:spLocks noGrp="1"/>
          </p:cNvSpPr>
          <p:nvPr>
            <p:ph type="title"/>
          </p:nvPr>
        </p:nvSpPr>
        <p:spPr>
          <a:xfrm>
            <a:off x="837408" y="1532583"/>
            <a:ext cx="7469187" cy="1021556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txBody>
          <a:bodyPr anchor="t">
            <a:normAutofit/>
          </a:bodyPr>
          <a:lstStyle>
            <a:lvl1pPr algn="l">
              <a:defRPr sz="2400" b="0" cap="all">
                <a:ln w="12700">
                  <a:noFill/>
                </a:ln>
                <a:solidFill>
                  <a:srgbClr val="3E3832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tekst 2"/>
          <p:cNvSpPr>
            <a:spLocks noGrp="1"/>
          </p:cNvSpPr>
          <p:nvPr>
            <p:ph type="body" idx="11"/>
          </p:nvPr>
        </p:nvSpPr>
        <p:spPr>
          <a:xfrm>
            <a:off x="837408" y="2794398"/>
            <a:ext cx="5484743" cy="927497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txBody>
          <a:bodyPr anchor="t">
            <a:normAutofit/>
          </a:bodyPr>
          <a:lstStyle>
            <a:lvl1pPr marL="0" indent="0">
              <a:buNone/>
              <a:defRPr sz="2000">
                <a:ln w="12700">
                  <a:noFill/>
                </a:ln>
                <a:solidFill>
                  <a:srgbClr val="3E383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98308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W:\DOKUMENT\Logo\2.png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198" b="23104"/>
          <a:stretch/>
        </p:blipFill>
        <p:spPr bwMode="auto">
          <a:xfrm>
            <a:off x="8721457" y="4335607"/>
            <a:ext cx="422544" cy="809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W:\DOKUMENT\Logo\1.png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296"/>
          <a:stretch/>
        </p:blipFill>
        <p:spPr bwMode="auto">
          <a:xfrm>
            <a:off x="8339662" y="4726311"/>
            <a:ext cx="706438" cy="42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8619" y="180975"/>
            <a:ext cx="8386763" cy="94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8308" y="1275606"/>
            <a:ext cx="8387498" cy="3284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  <a:p>
            <a:pPr lvl="3"/>
            <a:endParaRPr lang="nb-NO"/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41" y="4719435"/>
            <a:ext cx="451944" cy="28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88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</p:sldLayoutIdLst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rgbClr val="C3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200" kern="1200">
          <a:solidFill>
            <a:srgbClr val="3E383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3E383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rgbClr val="3E383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rgbClr val="3E383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rgbClr val="3E383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20.11.19                                   Joaquim Damiao   Controller and senior adviser</a:t>
            </a:r>
          </a:p>
        </p:txBody>
      </p:sp>
      <p:sp>
        <p:nvSpPr>
          <p:cNvPr id="3" name="Tit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>
                <a:latin typeface="Arial"/>
                <a:cs typeface="Arial"/>
              </a:rPr>
              <a:t>HOW CAN NAV HELP YOU FIND A JOB. A </a:t>
            </a:r>
            <a:r>
              <a:rPr lang="nb-NO" dirty="0" err="1">
                <a:latin typeface="Arial"/>
                <a:cs typeface="Arial"/>
              </a:rPr>
              <a:t>look</a:t>
            </a:r>
            <a:r>
              <a:rPr lang="nb-NO" dirty="0">
                <a:latin typeface="Arial"/>
                <a:cs typeface="Arial"/>
              </a:rPr>
              <a:t> at the </a:t>
            </a:r>
            <a:r>
              <a:rPr lang="nb-NO" dirty="0" err="1">
                <a:latin typeface="Arial"/>
                <a:cs typeface="Arial"/>
              </a:rPr>
              <a:t>Nowergian</a:t>
            </a:r>
            <a:r>
              <a:rPr lang="nb-NO" dirty="0">
                <a:latin typeface="Arial"/>
                <a:cs typeface="Arial"/>
              </a:rPr>
              <a:t> employement </a:t>
            </a:r>
            <a:r>
              <a:rPr lang="nb-NO" dirty="0" err="1">
                <a:latin typeface="Arial"/>
                <a:cs typeface="Arial"/>
              </a:rPr>
              <a:t>schemes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2"/>
          </p:nvPr>
        </p:nvSpPr>
        <p:spPr>
          <a:xfrm>
            <a:off x="515938" y="3075806"/>
            <a:ext cx="5040313" cy="531357"/>
          </a:xfrm>
        </p:spPr>
        <p:txBody>
          <a:bodyPr/>
          <a:lstStyle/>
          <a:p>
            <a:r>
              <a:rPr lang="nb-NO" dirty="0">
                <a:latin typeface="Arial"/>
                <a:cs typeface="Arial"/>
              </a:rPr>
              <a:t>e</a:t>
            </a: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DA63EB1C-FEAF-4BC6-9007-844A4BE01B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598793"/>
            <a:ext cx="1643847" cy="2312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55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10B1216-5D39-447E-B617-7AE075161B2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b-NO" b="1" dirty="0" err="1">
                <a:solidFill>
                  <a:schemeClr val="accent4"/>
                </a:solidFill>
              </a:rPr>
              <a:t>Individual</a:t>
            </a:r>
            <a:r>
              <a:rPr lang="nb-NO" b="1" dirty="0">
                <a:solidFill>
                  <a:schemeClr val="accent4"/>
                </a:solidFill>
              </a:rPr>
              <a:t>  </a:t>
            </a:r>
            <a:r>
              <a:rPr lang="nb-NO" b="1" dirty="0" err="1">
                <a:solidFill>
                  <a:schemeClr val="accent4"/>
                </a:solidFill>
              </a:rPr>
              <a:t>short</a:t>
            </a:r>
            <a:r>
              <a:rPr lang="nb-NO" b="1" dirty="0">
                <a:solidFill>
                  <a:schemeClr val="accent4"/>
                </a:solidFill>
              </a:rPr>
              <a:t> training at </a:t>
            </a:r>
            <a:r>
              <a:rPr lang="nb-NO" b="1" dirty="0" err="1">
                <a:solidFill>
                  <a:schemeClr val="accent4"/>
                </a:solidFill>
              </a:rPr>
              <a:t>public</a:t>
            </a:r>
            <a:r>
              <a:rPr lang="nb-NO" b="1" dirty="0">
                <a:solidFill>
                  <a:schemeClr val="accent4"/>
                </a:solidFill>
              </a:rPr>
              <a:t> or private </a:t>
            </a:r>
            <a:r>
              <a:rPr lang="nb-NO" b="1" dirty="0" err="1">
                <a:solidFill>
                  <a:schemeClr val="accent4"/>
                </a:solidFill>
              </a:rPr>
              <a:t>school</a:t>
            </a:r>
            <a:r>
              <a:rPr lang="nb-NO" b="1" dirty="0">
                <a:solidFill>
                  <a:schemeClr val="accent4"/>
                </a:solidFill>
              </a:rPr>
              <a:t>  </a:t>
            </a:r>
          </a:p>
          <a:p>
            <a:pPr marL="0" indent="0">
              <a:buNone/>
            </a:pPr>
            <a:r>
              <a:rPr lang="nb-NO" dirty="0">
                <a:solidFill>
                  <a:schemeClr val="accent4"/>
                </a:solidFill>
              </a:rPr>
              <a:t>School training </a:t>
            </a:r>
            <a:r>
              <a:rPr lang="nb-NO" dirty="0" err="1">
                <a:solidFill>
                  <a:schemeClr val="accent4"/>
                </a:solidFill>
              </a:rPr>
              <a:t>paid</a:t>
            </a:r>
            <a:r>
              <a:rPr lang="nb-NO" dirty="0">
                <a:solidFill>
                  <a:schemeClr val="accent4"/>
                </a:solidFill>
              </a:rPr>
              <a:t> by NAV . </a:t>
            </a:r>
            <a:r>
              <a:rPr lang="nb-NO" dirty="0" err="1">
                <a:solidFill>
                  <a:schemeClr val="accent4"/>
                </a:solidFill>
              </a:rPr>
              <a:t>Some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examples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are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norwegian</a:t>
            </a:r>
            <a:r>
              <a:rPr lang="nb-NO" dirty="0">
                <a:solidFill>
                  <a:schemeClr val="accent4"/>
                </a:solidFill>
              </a:rPr>
              <a:t>, </a:t>
            </a:r>
            <a:r>
              <a:rPr lang="nb-NO" dirty="0" err="1">
                <a:solidFill>
                  <a:schemeClr val="accent4"/>
                </a:solidFill>
              </a:rPr>
              <a:t>basic</a:t>
            </a:r>
            <a:r>
              <a:rPr lang="nb-NO" dirty="0">
                <a:solidFill>
                  <a:schemeClr val="accent4"/>
                </a:solidFill>
              </a:rPr>
              <a:t> skills, driving </a:t>
            </a:r>
            <a:r>
              <a:rPr lang="nb-NO" dirty="0" err="1">
                <a:solidFill>
                  <a:schemeClr val="accent4"/>
                </a:solidFill>
              </a:rPr>
              <a:t>license</a:t>
            </a:r>
            <a:r>
              <a:rPr lang="nb-NO" dirty="0">
                <a:solidFill>
                  <a:schemeClr val="accent4"/>
                </a:solidFill>
              </a:rPr>
              <a:t>, different </a:t>
            </a:r>
            <a:r>
              <a:rPr lang="nb-NO" dirty="0" err="1">
                <a:solidFill>
                  <a:schemeClr val="accent4"/>
                </a:solidFill>
              </a:rPr>
              <a:t>cerifications</a:t>
            </a:r>
            <a:r>
              <a:rPr lang="nb-NO" dirty="0">
                <a:solidFill>
                  <a:schemeClr val="accent4"/>
                </a:solidFill>
              </a:rPr>
              <a:t> , IT, etc.</a:t>
            </a:r>
          </a:p>
          <a:p>
            <a:pPr marL="0" indent="0">
              <a:buNone/>
            </a:pPr>
            <a:r>
              <a:rPr lang="nb-NO" dirty="0">
                <a:solidFill>
                  <a:schemeClr val="accent4"/>
                </a:solidFill>
              </a:rPr>
              <a:t>The </a:t>
            </a:r>
            <a:r>
              <a:rPr lang="nb-NO" dirty="0" err="1">
                <a:solidFill>
                  <a:schemeClr val="accent4"/>
                </a:solidFill>
              </a:rPr>
              <a:t>scheme</a:t>
            </a:r>
            <a:r>
              <a:rPr lang="nb-NO" dirty="0">
                <a:solidFill>
                  <a:schemeClr val="accent4"/>
                </a:solidFill>
              </a:rPr>
              <a:t> must be </a:t>
            </a:r>
            <a:r>
              <a:rPr lang="nb-NO" dirty="0" err="1">
                <a:solidFill>
                  <a:schemeClr val="accent4"/>
                </a:solidFill>
              </a:rPr>
              <a:t>approved</a:t>
            </a:r>
            <a:r>
              <a:rPr lang="nb-NO" dirty="0">
                <a:solidFill>
                  <a:schemeClr val="accent4"/>
                </a:solidFill>
              </a:rPr>
              <a:t> by </a:t>
            </a:r>
            <a:r>
              <a:rPr lang="nb-NO" dirty="0" err="1">
                <a:solidFill>
                  <a:schemeClr val="accent4"/>
                </a:solidFill>
              </a:rPr>
              <a:t>your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contact</a:t>
            </a:r>
            <a:r>
              <a:rPr lang="nb-NO" dirty="0">
                <a:solidFill>
                  <a:schemeClr val="accent4"/>
                </a:solidFill>
              </a:rPr>
              <a:t> person </a:t>
            </a:r>
            <a:r>
              <a:rPr lang="nb-NO" dirty="0" err="1">
                <a:solidFill>
                  <a:schemeClr val="accent4"/>
                </a:solidFill>
              </a:rPr>
              <a:t>before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you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enroll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youtselv</a:t>
            </a:r>
            <a:r>
              <a:rPr lang="nb-NO" dirty="0">
                <a:solidFill>
                  <a:schemeClr val="accent4"/>
                </a:solidFill>
              </a:rPr>
              <a:t>. If NAV </a:t>
            </a:r>
            <a:r>
              <a:rPr lang="nb-NO" dirty="0" err="1">
                <a:solidFill>
                  <a:schemeClr val="accent4"/>
                </a:solidFill>
              </a:rPr>
              <a:t>says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no</a:t>
            </a:r>
            <a:r>
              <a:rPr lang="nb-NO" dirty="0">
                <a:solidFill>
                  <a:schemeClr val="accent4"/>
                </a:solidFill>
              </a:rPr>
              <a:t>, </a:t>
            </a:r>
            <a:r>
              <a:rPr lang="nb-NO" dirty="0" err="1">
                <a:solidFill>
                  <a:schemeClr val="accent4"/>
                </a:solidFill>
              </a:rPr>
              <a:t>you</a:t>
            </a:r>
            <a:r>
              <a:rPr lang="nb-NO" dirty="0">
                <a:solidFill>
                  <a:schemeClr val="accent4"/>
                </a:solidFill>
              </a:rPr>
              <a:t> have to </a:t>
            </a:r>
            <a:r>
              <a:rPr lang="nb-NO" dirty="0" err="1">
                <a:solidFill>
                  <a:schemeClr val="accent4"/>
                </a:solidFill>
              </a:rPr>
              <a:t>pay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yourselv</a:t>
            </a:r>
            <a:r>
              <a:rPr lang="nb-NO" dirty="0">
                <a:solidFill>
                  <a:schemeClr val="accent4"/>
                </a:solidFill>
              </a:rPr>
              <a:t>.</a:t>
            </a:r>
          </a:p>
          <a:p>
            <a:pPr marL="0" indent="0">
              <a:buNone/>
            </a:pPr>
            <a:r>
              <a:rPr lang="nb-NO" dirty="0" err="1">
                <a:solidFill>
                  <a:schemeClr val="accent4"/>
                </a:solidFill>
              </a:rPr>
              <a:t>Duration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of</a:t>
            </a:r>
            <a:r>
              <a:rPr lang="nb-NO" dirty="0">
                <a:solidFill>
                  <a:schemeClr val="accent4"/>
                </a:solidFill>
              </a:rPr>
              <a:t> the </a:t>
            </a:r>
            <a:r>
              <a:rPr lang="nb-NO" dirty="0" err="1">
                <a:solidFill>
                  <a:schemeClr val="accent4"/>
                </a:solidFill>
              </a:rPr>
              <a:t>traing</a:t>
            </a:r>
            <a:r>
              <a:rPr lang="nb-NO" dirty="0">
                <a:solidFill>
                  <a:schemeClr val="accent4"/>
                </a:solidFill>
              </a:rPr>
              <a:t> : up to 3 </a:t>
            </a:r>
            <a:r>
              <a:rPr lang="nb-NO" dirty="0" err="1">
                <a:solidFill>
                  <a:schemeClr val="accent4"/>
                </a:solidFill>
              </a:rPr>
              <a:t>years</a:t>
            </a:r>
            <a:r>
              <a:rPr lang="nb-NO" dirty="0">
                <a:solidFill>
                  <a:schemeClr val="accent4"/>
                </a:solidFill>
              </a:rPr>
              <a:t>. </a:t>
            </a:r>
          </a:p>
          <a:p>
            <a:pPr marL="0" indent="0">
              <a:buNone/>
            </a:pPr>
            <a:endParaRPr lang="nb-NO" dirty="0">
              <a:solidFill>
                <a:schemeClr val="accent4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b-NO" b="1" dirty="0" err="1">
                <a:solidFill>
                  <a:schemeClr val="accent4"/>
                </a:solidFill>
              </a:rPr>
              <a:t>Individual</a:t>
            </a:r>
            <a:r>
              <a:rPr lang="nb-NO" b="1" dirty="0">
                <a:solidFill>
                  <a:schemeClr val="accent4"/>
                </a:solidFill>
              </a:rPr>
              <a:t> training at </a:t>
            </a:r>
            <a:r>
              <a:rPr lang="nb-NO" b="1" dirty="0" err="1">
                <a:solidFill>
                  <a:schemeClr val="accent4"/>
                </a:solidFill>
              </a:rPr>
              <a:t>secondary</a:t>
            </a:r>
            <a:r>
              <a:rPr lang="nb-NO" b="1" dirty="0">
                <a:solidFill>
                  <a:schemeClr val="accent4"/>
                </a:solidFill>
              </a:rPr>
              <a:t> </a:t>
            </a:r>
            <a:r>
              <a:rPr lang="nb-NO" b="1" dirty="0" err="1">
                <a:solidFill>
                  <a:schemeClr val="accent4"/>
                </a:solidFill>
              </a:rPr>
              <a:t>school</a:t>
            </a:r>
            <a:r>
              <a:rPr lang="nb-NO" b="1" dirty="0">
                <a:solidFill>
                  <a:schemeClr val="accent4"/>
                </a:solidFill>
              </a:rPr>
              <a:t> or </a:t>
            </a:r>
            <a:r>
              <a:rPr lang="nb-NO" b="1" dirty="0" err="1">
                <a:solidFill>
                  <a:schemeClr val="accent4"/>
                </a:solidFill>
              </a:rPr>
              <a:t>professional</a:t>
            </a:r>
            <a:r>
              <a:rPr lang="nb-NO" b="1" dirty="0">
                <a:solidFill>
                  <a:schemeClr val="accent4"/>
                </a:solidFill>
              </a:rPr>
              <a:t> </a:t>
            </a:r>
            <a:r>
              <a:rPr lang="nb-NO" b="1" dirty="0" err="1">
                <a:solidFill>
                  <a:schemeClr val="accent4"/>
                </a:solidFill>
              </a:rPr>
              <a:t>school</a:t>
            </a:r>
            <a:r>
              <a:rPr lang="nb-NO" b="1" dirty="0">
                <a:solidFill>
                  <a:schemeClr val="accent4"/>
                </a:solidFill>
              </a:rPr>
              <a:t> 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3485C99-D19F-48EB-8E31-05E96B6A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Schemes</a:t>
            </a:r>
            <a:r>
              <a:rPr lang="nb-NO" dirty="0"/>
              <a:t> </a:t>
            </a:r>
            <a:r>
              <a:rPr lang="nb-NO" dirty="0" err="1"/>
              <a:t>related</a:t>
            </a:r>
            <a:r>
              <a:rPr lang="nb-NO" dirty="0"/>
              <a:t> to formal training </a:t>
            </a:r>
          </a:p>
        </p:txBody>
      </p:sp>
    </p:spTree>
    <p:extLst>
      <p:ext uri="{BB962C8B-B14F-4D97-AF65-F5344CB8AC3E}">
        <p14:creationId xmlns:p14="http://schemas.microsoft.com/office/powerpoint/2010/main" val="3024918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10B1216-5D39-447E-B617-7AE075161B2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40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b-NO" sz="5000" b="1" dirty="0" err="1">
                <a:solidFill>
                  <a:schemeClr val="accent4"/>
                </a:solidFill>
              </a:rPr>
              <a:t>Higher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education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nb-NO" sz="5000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nb-NO" sz="5000" b="1" dirty="0">
                <a:solidFill>
                  <a:schemeClr val="accent4"/>
                </a:solidFill>
              </a:rPr>
              <a:t>Public or private college and  </a:t>
            </a:r>
            <a:r>
              <a:rPr lang="nb-NO" sz="5000" b="1" dirty="0" err="1">
                <a:solidFill>
                  <a:schemeClr val="accent4"/>
                </a:solidFill>
              </a:rPr>
              <a:t>university</a:t>
            </a:r>
            <a:r>
              <a:rPr lang="nb-NO" sz="5000" b="1" dirty="0">
                <a:solidFill>
                  <a:schemeClr val="accent4"/>
                </a:solidFill>
              </a:rPr>
              <a:t> programs.</a:t>
            </a:r>
          </a:p>
          <a:p>
            <a:pPr marL="0" indent="0">
              <a:buNone/>
            </a:pPr>
            <a:r>
              <a:rPr lang="nb-NO" sz="5000" b="1" dirty="0" err="1">
                <a:solidFill>
                  <a:schemeClr val="accent4"/>
                </a:solidFill>
              </a:rPr>
              <a:t>We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can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give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job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seekers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of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category</a:t>
            </a:r>
            <a:r>
              <a:rPr lang="nb-NO" sz="5000" b="1" dirty="0">
                <a:solidFill>
                  <a:schemeClr val="accent4"/>
                </a:solidFill>
              </a:rPr>
              <a:t> 2 </a:t>
            </a:r>
            <a:r>
              <a:rPr lang="nb-NO" sz="5000" b="1" dirty="0" err="1">
                <a:solidFill>
                  <a:schemeClr val="accent4"/>
                </a:solidFill>
              </a:rPr>
              <a:t>educational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sheme</a:t>
            </a:r>
            <a:r>
              <a:rPr lang="nb-NO" sz="5000" b="1" dirty="0">
                <a:solidFill>
                  <a:schemeClr val="accent4"/>
                </a:solidFill>
              </a:rPr>
              <a:t> in order to be </a:t>
            </a:r>
            <a:r>
              <a:rPr lang="nb-NO" sz="5000" b="1" dirty="0" err="1">
                <a:solidFill>
                  <a:schemeClr val="accent4"/>
                </a:solidFill>
              </a:rPr>
              <a:t>qualified</a:t>
            </a:r>
            <a:r>
              <a:rPr lang="nb-NO" sz="5000" b="1" dirty="0">
                <a:solidFill>
                  <a:schemeClr val="accent4"/>
                </a:solidFill>
              </a:rPr>
              <a:t> to a </a:t>
            </a:r>
            <a:r>
              <a:rPr lang="nb-NO" sz="5000" b="1" dirty="0" err="1">
                <a:solidFill>
                  <a:schemeClr val="accent4"/>
                </a:solidFill>
              </a:rPr>
              <a:t>certain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job</a:t>
            </a:r>
            <a:r>
              <a:rPr lang="nb-NO" sz="5000" b="1" dirty="0">
                <a:solidFill>
                  <a:schemeClr val="accent4"/>
                </a:solidFill>
              </a:rPr>
              <a:t> and types </a:t>
            </a:r>
            <a:r>
              <a:rPr lang="nb-NO" sz="5000" b="1" dirty="0" err="1">
                <a:solidFill>
                  <a:schemeClr val="accent4"/>
                </a:solidFill>
              </a:rPr>
              <a:t>of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job</a:t>
            </a:r>
            <a:r>
              <a:rPr lang="nb-NO" sz="5000" b="1" dirty="0">
                <a:solidFill>
                  <a:schemeClr val="accent4"/>
                </a:solidFill>
              </a:rPr>
              <a:t>. This </a:t>
            </a:r>
            <a:r>
              <a:rPr lang="nb-NO" sz="5000" b="1" dirty="0" err="1">
                <a:solidFill>
                  <a:schemeClr val="accent4"/>
                </a:solidFill>
              </a:rPr>
              <a:t>scheme</a:t>
            </a:r>
            <a:r>
              <a:rPr lang="nb-NO" sz="5000" b="1" dirty="0">
                <a:solidFill>
                  <a:schemeClr val="accent4"/>
                </a:solidFill>
              </a:rPr>
              <a:t> is </a:t>
            </a:r>
            <a:r>
              <a:rPr lang="nb-NO" sz="5000" b="1" dirty="0" err="1">
                <a:solidFill>
                  <a:schemeClr val="accent4"/>
                </a:solidFill>
              </a:rPr>
              <a:t>intended</a:t>
            </a:r>
            <a:r>
              <a:rPr lang="nb-NO" sz="5000" b="1" dirty="0">
                <a:solidFill>
                  <a:schemeClr val="accent4"/>
                </a:solidFill>
              </a:rPr>
              <a:t> to </a:t>
            </a:r>
            <a:r>
              <a:rPr lang="nb-NO" sz="5000" b="1" dirty="0" err="1">
                <a:solidFill>
                  <a:schemeClr val="accent4"/>
                </a:solidFill>
              </a:rPr>
              <a:t>those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who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really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need</a:t>
            </a:r>
            <a:r>
              <a:rPr lang="nb-NO" sz="5000" b="1" dirty="0">
                <a:solidFill>
                  <a:schemeClr val="accent4"/>
                </a:solidFill>
              </a:rPr>
              <a:t>.</a:t>
            </a:r>
          </a:p>
          <a:p>
            <a:pPr marL="0" indent="0">
              <a:buNone/>
            </a:pPr>
            <a:endParaRPr lang="nb-NO" sz="5000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nb-NO" sz="5000" b="1" dirty="0">
                <a:solidFill>
                  <a:schemeClr val="accent4"/>
                </a:solidFill>
              </a:rPr>
              <a:t>If NAV approves -  it </a:t>
            </a:r>
            <a:r>
              <a:rPr lang="nb-NO" sz="5000" b="1" dirty="0" err="1">
                <a:solidFill>
                  <a:schemeClr val="accent4"/>
                </a:solidFill>
              </a:rPr>
              <a:t>means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that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we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pay</a:t>
            </a:r>
            <a:r>
              <a:rPr lang="nb-NO" sz="5000" b="1" dirty="0">
                <a:solidFill>
                  <a:schemeClr val="accent4"/>
                </a:solidFill>
              </a:rPr>
              <a:t> for the </a:t>
            </a:r>
            <a:r>
              <a:rPr lang="nb-NO" sz="5000" b="1" dirty="0" err="1">
                <a:solidFill>
                  <a:schemeClr val="accent4"/>
                </a:solidFill>
              </a:rPr>
              <a:t>education</a:t>
            </a:r>
            <a:r>
              <a:rPr lang="nb-NO" sz="5000" b="1" dirty="0">
                <a:solidFill>
                  <a:schemeClr val="accent4"/>
                </a:solidFill>
              </a:rPr>
              <a:t>  and for  </a:t>
            </a:r>
            <a:r>
              <a:rPr lang="nb-NO" sz="5000" b="1" dirty="0" err="1">
                <a:solidFill>
                  <a:schemeClr val="accent4"/>
                </a:solidFill>
              </a:rPr>
              <a:t>basic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living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costs</a:t>
            </a:r>
            <a:r>
              <a:rPr lang="nb-NO" sz="5000" b="1" dirty="0">
                <a:solidFill>
                  <a:schemeClr val="accent4"/>
                </a:solidFill>
              </a:rPr>
              <a:t>. </a:t>
            </a:r>
            <a:r>
              <a:rPr lang="nb-NO" sz="5000" b="1" dirty="0" err="1">
                <a:solidFill>
                  <a:schemeClr val="accent4"/>
                </a:solidFill>
              </a:rPr>
              <a:t>You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keep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your</a:t>
            </a:r>
            <a:r>
              <a:rPr lang="nb-NO" sz="5000" b="1" dirty="0">
                <a:solidFill>
                  <a:schemeClr val="accent4"/>
                </a:solidFill>
              </a:rPr>
              <a:t> NAV </a:t>
            </a:r>
            <a:r>
              <a:rPr lang="nb-NO" sz="5000" b="1" dirty="0" err="1">
                <a:solidFill>
                  <a:schemeClr val="accent4"/>
                </a:solidFill>
              </a:rPr>
              <a:t>allowances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if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you</a:t>
            </a:r>
            <a:r>
              <a:rPr lang="nb-NO" sz="5000" b="1" dirty="0">
                <a:solidFill>
                  <a:schemeClr val="accent4"/>
                </a:solidFill>
              </a:rPr>
              <a:t> have </a:t>
            </a:r>
            <a:r>
              <a:rPr lang="nb-NO" sz="5000" b="1" dirty="0" err="1">
                <a:solidFill>
                  <a:schemeClr val="accent4"/>
                </a:solidFill>
              </a:rPr>
              <a:t>one</a:t>
            </a:r>
            <a:r>
              <a:rPr lang="nb-NO" sz="5000" b="1" dirty="0">
                <a:solidFill>
                  <a:schemeClr val="accent4"/>
                </a:solidFill>
              </a:rPr>
              <a:t> or </a:t>
            </a:r>
            <a:r>
              <a:rPr lang="nb-NO" sz="5000" b="1" dirty="0" err="1">
                <a:solidFill>
                  <a:schemeClr val="accent4"/>
                </a:solidFill>
              </a:rPr>
              <a:t>you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get</a:t>
            </a:r>
            <a:r>
              <a:rPr lang="nb-NO" sz="5000" b="1" dirty="0">
                <a:solidFill>
                  <a:schemeClr val="accent4"/>
                </a:solidFill>
              </a:rPr>
              <a:t>  a </a:t>
            </a:r>
            <a:r>
              <a:rPr lang="nb-NO" sz="5000" b="1" dirty="0" err="1">
                <a:solidFill>
                  <a:schemeClr val="accent4"/>
                </a:solidFill>
              </a:rPr>
              <a:t>new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one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related</a:t>
            </a:r>
            <a:r>
              <a:rPr lang="nb-NO" sz="5000" b="1" dirty="0">
                <a:solidFill>
                  <a:schemeClr val="accent4"/>
                </a:solidFill>
              </a:rPr>
              <a:t> to </a:t>
            </a:r>
            <a:r>
              <a:rPr lang="nb-NO" sz="5000" b="1" dirty="0" err="1">
                <a:solidFill>
                  <a:schemeClr val="accent4"/>
                </a:solidFill>
              </a:rPr>
              <a:t>scheme</a:t>
            </a:r>
            <a:r>
              <a:rPr lang="nb-NO" sz="5000" b="1" dirty="0">
                <a:solidFill>
                  <a:schemeClr val="accent4"/>
                </a:solidFill>
              </a:rPr>
              <a:t>, </a:t>
            </a:r>
            <a:r>
              <a:rPr lang="nb-NO" sz="5000" b="1" dirty="0" err="1">
                <a:solidFill>
                  <a:schemeClr val="accent4"/>
                </a:solidFill>
              </a:rPr>
              <a:t>if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you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don’t</a:t>
            </a:r>
            <a:r>
              <a:rPr lang="nb-NO" sz="5000" b="1" dirty="0">
                <a:solidFill>
                  <a:schemeClr val="accent4"/>
                </a:solidFill>
              </a:rPr>
              <a:t> have </a:t>
            </a:r>
            <a:r>
              <a:rPr lang="nb-NO" sz="5000" b="1" dirty="0" err="1">
                <a:solidFill>
                  <a:schemeClr val="accent4"/>
                </a:solidFill>
              </a:rPr>
              <a:t>one</a:t>
            </a:r>
            <a:r>
              <a:rPr lang="nb-NO" sz="5000" b="1" dirty="0">
                <a:solidFill>
                  <a:schemeClr val="accent4"/>
                </a:solidFill>
              </a:rPr>
              <a:t>.</a:t>
            </a:r>
          </a:p>
          <a:p>
            <a:pPr marL="0" indent="0">
              <a:buNone/>
            </a:pPr>
            <a:endParaRPr lang="nb-NO" sz="5000" b="1" dirty="0">
              <a:solidFill>
                <a:schemeClr val="accent4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nb-NO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3485C99-D19F-48EB-8E31-05E96B6A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Schemes</a:t>
            </a:r>
            <a:r>
              <a:rPr lang="nb-NO" dirty="0"/>
              <a:t> </a:t>
            </a:r>
            <a:r>
              <a:rPr lang="nb-NO" dirty="0" err="1"/>
              <a:t>related</a:t>
            </a:r>
            <a:r>
              <a:rPr lang="nb-NO" dirty="0"/>
              <a:t> to formal training </a:t>
            </a:r>
          </a:p>
        </p:txBody>
      </p:sp>
    </p:spTree>
    <p:extLst>
      <p:ext uri="{BB962C8B-B14F-4D97-AF65-F5344CB8AC3E}">
        <p14:creationId xmlns:p14="http://schemas.microsoft.com/office/powerpoint/2010/main" val="511360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10B1216-5D39-447E-B617-7AE075161B2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b-NO" sz="5000" b="1" dirty="0" err="1">
                <a:solidFill>
                  <a:schemeClr val="accent4"/>
                </a:solidFill>
              </a:rPr>
              <a:t>Higher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education</a:t>
            </a:r>
            <a:r>
              <a:rPr lang="nb-NO" sz="5000" b="1" dirty="0">
                <a:solidFill>
                  <a:schemeClr val="accent4"/>
                </a:solidFill>
              </a:rPr>
              <a:t> as a NAV </a:t>
            </a:r>
            <a:r>
              <a:rPr lang="nb-NO" sz="5000" b="1" dirty="0" err="1">
                <a:solidFill>
                  <a:schemeClr val="accent4"/>
                </a:solidFill>
              </a:rPr>
              <a:t>scheme</a:t>
            </a:r>
            <a:r>
              <a:rPr lang="nb-NO" sz="5000" b="1" dirty="0">
                <a:solidFill>
                  <a:schemeClr val="accent4"/>
                </a:solidFill>
              </a:rPr>
              <a:t> has a </a:t>
            </a:r>
            <a:r>
              <a:rPr lang="nb-NO" sz="5000" b="1" dirty="0" err="1">
                <a:solidFill>
                  <a:schemeClr val="accent4"/>
                </a:solidFill>
              </a:rPr>
              <a:t>very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limited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amount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of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places</a:t>
            </a:r>
            <a:endParaRPr lang="nb-NO" sz="5000" b="1" dirty="0">
              <a:solidFill>
                <a:schemeClr val="accent4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b-NO" sz="5000" b="1" dirty="0">
                <a:solidFill>
                  <a:schemeClr val="accent4"/>
                </a:solidFill>
              </a:rPr>
              <a:t> Most </a:t>
            </a:r>
            <a:r>
              <a:rPr lang="nb-NO" sz="5000" b="1" dirty="0" err="1">
                <a:solidFill>
                  <a:schemeClr val="accent4"/>
                </a:solidFill>
              </a:rPr>
              <a:t>of</a:t>
            </a:r>
            <a:r>
              <a:rPr lang="nb-NO" sz="5000" b="1" dirty="0">
                <a:solidFill>
                  <a:schemeClr val="accent4"/>
                </a:solidFill>
              </a:rPr>
              <a:t> students in Norway </a:t>
            </a:r>
            <a:r>
              <a:rPr lang="nb-NO" sz="5000" b="1" dirty="0" err="1">
                <a:solidFill>
                  <a:schemeClr val="accent4"/>
                </a:solidFill>
              </a:rPr>
              <a:t>finance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their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education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through</a:t>
            </a:r>
            <a:r>
              <a:rPr lang="nb-NO" sz="5000" b="1" dirty="0">
                <a:solidFill>
                  <a:schemeClr val="accent4"/>
                </a:solidFill>
              </a:rPr>
              <a:t> student </a:t>
            </a:r>
            <a:r>
              <a:rPr lang="nb-NO" sz="5000" b="1" dirty="0" err="1">
                <a:solidFill>
                  <a:schemeClr val="accent4"/>
                </a:solidFill>
              </a:rPr>
              <a:t>loan</a:t>
            </a:r>
            <a:endParaRPr lang="nb-NO" sz="5000" b="1" dirty="0">
              <a:solidFill>
                <a:schemeClr val="accent4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nb-NO" sz="5000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3485C99-D19F-48EB-8E31-05E96B6A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Individuell </a:t>
            </a:r>
            <a:r>
              <a:rPr lang="nb-NO" dirty="0" err="1"/>
              <a:t>schemes</a:t>
            </a:r>
            <a:r>
              <a:rPr lang="nb-NO" dirty="0"/>
              <a:t> </a:t>
            </a:r>
            <a:r>
              <a:rPr lang="nb-NO" dirty="0" err="1"/>
              <a:t>related</a:t>
            </a:r>
            <a:r>
              <a:rPr lang="nb-NO" dirty="0"/>
              <a:t> to formal training </a:t>
            </a:r>
          </a:p>
        </p:txBody>
      </p:sp>
    </p:spTree>
    <p:extLst>
      <p:ext uri="{BB962C8B-B14F-4D97-AF65-F5344CB8AC3E}">
        <p14:creationId xmlns:p14="http://schemas.microsoft.com/office/powerpoint/2010/main" val="3436486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10B1216-5D39-447E-B617-7AE075161B2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b-NO" sz="5000" b="1" dirty="0" err="1">
                <a:solidFill>
                  <a:schemeClr val="accent4"/>
                </a:solidFill>
              </a:rPr>
              <a:t>Collective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schemes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are</a:t>
            </a:r>
            <a:r>
              <a:rPr lang="nb-NO" sz="5000" b="1" dirty="0">
                <a:solidFill>
                  <a:schemeClr val="accent4"/>
                </a:solidFill>
              </a:rPr>
              <a:t> programs </a:t>
            </a:r>
            <a:r>
              <a:rPr lang="nb-NO" sz="5000" b="1" dirty="0" err="1">
                <a:solidFill>
                  <a:schemeClr val="accent4"/>
                </a:solidFill>
              </a:rPr>
              <a:t>with</a:t>
            </a:r>
            <a:r>
              <a:rPr lang="nb-NO" sz="5000" b="1" dirty="0">
                <a:solidFill>
                  <a:schemeClr val="accent4"/>
                </a:solidFill>
              </a:rPr>
              <a:t> a </a:t>
            </a:r>
            <a:r>
              <a:rPr lang="nb-NO" sz="5000" b="1" dirty="0" err="1">
                <a:solidFill>
                  <a:schemeClr val="accent4"/>
                </a:solidFill>
              </a:rPr>
              <a:t>number</a:t>
            </a:r>
            <a:r>
              <a:rPr lang="nb-NO" sz="5000" b="1" dirty="0">
                <a:solidFill>
                  <a:schemeClr val="accent4"/>
                </a:solidFill>
              </a:rPr>
              <a:t> training or </a:t>
            </a:r>
            <a:r>
              <a:rPr lang="nb-NO" sz="5000" b="1" dirty="0" err="1">
                <a:solidFill>
                  <a:schemeClr val="accent4"/>
                </a:solidFill>
              </a:rPr>
              <a:t>orientation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places</a:t>
            </a:r>
            <a:r>
              <a:rPr lang="nb-NO" sz="5000" b="1" dirty="0">
                <a:solidFill>
                  <a:schemeClr val="accent4"/>
                </a:solidFill>
              </a:rPr>
              <a:t> from training </a:t>
            </a:r>
            <a:r>
              <a:rPr lang="nb-NO" sz="5000" b="1" dirty="0" err="1">
                <a:solidFill>
                  <a:schemeClr val="accent4"/>
                </a:solidFill>
              </a:rPr>
              <a:t>companies</a:t>
            </a:r>
            <a:r>
              <a:rPr lang="nb-NO" sz="5000" b="1" dirty="0">
                <a:solidFill>
                  <a:schemeClr val="accent4"/>
                </a:solidFill>
              </a:rPr>
              <a:t> in the </a:t>
            </a:r>
            <a:r>
              <a:rPr lang="nb-NO" sz="5000" b="1" dirty="0" err="1">
                <a:solidFill>
                  <a:schemeClr val="accent4"/>
                </a:solidFill>
              </a:rPr>
              <a:t>labour</a:t>
            </a:r>
            <a:r>
              <a:rPr lang="nb-NO" sz="5000" b="1" dirty="0">
                <a:solidFill>
                  <a:schemeClr val="accent4"/>
                </a:solidFill>
              </a:rPr>
              <a:t> marked.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sz="5000" b="1" dirty="0" err="1">
                <a:solidFill>
                  <a:schemeClr val="accent4"/>
                </a:solidFill>
              </a:rPr>
              <a:t>These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companies</a:t>
            </a:r>
            <a:r>
              <a:rPr lang="nb-NO" sz="5000" b="1" dirty="0">
                <a:solidFill>
                  <a:schemeClr val="accent4"/>
                </a:solidFill>
              </a:rPr>
              <a:t> have </a:t>
            </a:r>
            <a:r>
              <a:rPr lang="nb-NO" sz="5000" b="1" dirty="0" err="1">
                <a:solidFill>
                  <a:schemeClr val="accent4"/>
                </a:solidFill>
              </a:rPr>
              <a:t>specific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contracts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with</a:t>
            </a:r>
            <a:r>
              <a:rPr lang="nb-NO" sz="5000" b="1" dirty="0">
                <a:solidFill>
                  <a:schemeClr val="accent4"/>
                </a:solidFill>
              </a:rPr>
              <a:t> Nav and </a:t>
            </a:r>
            <a:r>
              <a:rPr lang="nb-NO" sz="5000" b="1" dirty="0" err="1">
                <a:solidFill>
                  <a:schemeClr val="accent4"/>
                </a:solidFill>
              </a:rPr>
              <a:t>they</a:t>
            </a:r>
            <a:r>
              <a:rPr lang="nb-NO" sz="5000" b="1" dirty="0">
                <a:solidFill>
                  <a:schemeClr val="accent4"/>
                </a:solidFill>
              </a:rPr>
              <a:t> design different types </a:t>
            </a:r>
            <a:r>
              <a:rPr lang="nb-NO" sz="5000" b="1" dirty="0" err="1">
                <a:solidFill>
                  <a:schemeClr val="accent4"/>
                </a:solidFill>
              </a:rPr>
              <a:t>of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programmes</a:t>
            </a:r>
            <a:r>
              <a:rPr lang="nb-NO" sz="5000" b="1" dirty="0">
                <a:solidFill>
                  <a:schemeClr val="accent4"/>
                </a:solidFill>
              </a:rPr>
              <a:t>.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3485C99-D19F-48EB-8E31-05E96B6A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Collective</a:t>
            </a:r>
            <a:r>
              <a:rPr lang="nb-NO" dirty="0"/>
              <a:t> </a:t>
            </a:r>
            <a:r>
              <a:rPr lang="nb-NO" dirty="0" err="1"/>
              <a:t>schemes</a:t>
            </a: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1919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10B1216-5D39-447E-B617-7AE075161B2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b-NO" sz="5000" b="1" dirty="0" err="1">
                <a:solidFill>
                  <a:schemeClr val="accent4"/>
                </a:solidFill>
              </a:rPr>
              <a:t>Some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examples</a:t>
            </a:r>
            <a:endParaRPr lang="nb-NO" sz="5000" b="1" dirty="0">
              <a:solidFill>
                <a:schemeClr val="accent4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b-NO" sz="5000" b="1" dirty="0">
                <a:solidFill>
                  <a:schemeClr val="accent4"/>
                </a:solidFill>
              </a:rPr>
              <a:t>Job </a:t>
            </a:r>
            <a:r>
              <a:rPr lang="nb-NO" sz="5000" b="1" dirty="0" err="1">
                <a:solidFill>
                  <a:schemeClr val="accent4"/>
                </a:solidFill>
              </a:rPr>
              <a:t>seeker</a:t>
            </a:r>
            <a:r>
              <a:rPr lang="nb-NO" sz="5000" b="1" dirty="0">
                <a:solidFill>
                  <a:schemeClr val="accent4"/>
                </a:solidFill>
              </a:rPr>
              <a:t> training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sz="5000" b="1" dirty="0" err="1">
                <a:solidFill>
                  <a:schemeClr val="accent4"/>
                </a:solidFill>
              </a:rPr>
              <a:t>Career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  <a:r>
              <a:rPr lang="nb-NO" sz="5000" b="1" dirty="0" err="1">
                <a:solidFill>
                  <a:schemeClr val="accent4"/>
                </a:solidFill>
              </a:rPr>
              <a:t>orientation</a:t>
            </a:r>
            <a:r>
              <a:rPr lang="nb-NO" sz="5000" b="1" dirty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sz="5000" b="1" dirty="0">
                <a:solidFill>
                  <a:schemeClr val="accent4"/>
                </a:solidFill>
              </a:rPr>
              <a:t>Basic IT training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sz="5000" b="1" dirty="0" err="1">
                <a:solidFill>
                  <a:schemeClr val="accent4"/>
                </a:solidFill>
              </a:rPr>
              <a:t>Work</a:t>
            </a:r>
            <a:r>
              <a:rPr lang="nb-NO" sz="5000" b="1" dirty="0">
                <a:solidFill>
                  <a:schemeClr val="accent4"/>
                </a:solidFill>
              </a:rPr>
              <a:t> and </a:t>
            </a:r>
            <a:r>
              <a:rPr lang="nb-NO" sz="5000" b="1" dirty="0" err="1">
                <a:solidFill>
                  <a:schemeClr val="accent4"/>
                </a:solidFill>
              </a:rPr>
              <a:t>communication</a:t>
            </a:r>
            <a:r>
              <a:rPr lang="nb-NO" sz="5000" b="1" dirty="0">
                <a:solidFill>
                  <a:schemeClr val="accent4"/>
                </a:solidFill>
              </a:rPr>
              <a:t> training</a:t>
            </a:r>
          </a:p>
          <a:p>
            <a:pPr>
              <a:buFont typeface="Wingdings" panose="05000000000000000000" pitchFamily="2" charset="2"/>
              <a:buChar char="ü"/>
            </a:pPr>
            <a:endParaRPr lang="nb-NO" sz="5000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nb-NO" sz="5000" b="1" dirty="0">
              <a:solidFill>
                <a:schemeClr val="accent4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nb-NO" sz="5000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3485C99-D19F-48EB-8E31-05E96B6A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Collective</a:t>
            </a:r>
            <a:r>
              <a:rPr lang="nb-NO" dirty="0"/>
              <a:t> </a:t>
            </a:r>
            <a:r>
              <a:rPr lang="nb-NO" dirty="0" err="1"/>
              <a:t>schemes</a:t>
            </a: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082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4B28BC42-053B-4B87-989E-3C723B221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400" b="1" dirty="0" err="1">
                <a:latin typeface="Arial"/>
                <a:cs typeface="Arial"/>
              </a:rPr>
              <a:t>Number</a:t>
            </a:r>
            <a:r>
              <a:rPr lang="nb-NO" sz="2400" b="1" dirty="0">
                <a:latin typeface="Arial"/>
                <a:cs typeface="Arial"/>
              </a:rPr>
              <a:t> </a:t>
            </a:r>
            <a:r>
              <a:rPr lang="nb-NO" sz="2400" b="1" dirty="0" err="1">
                <a:latin typeface="Arial"/>
                <a:cs typeface="Arial"/>
              </a:rPr>
              <a:t>of</a:t>
            </a:r>
            <a:r>
              <a:rPr lang="nb-NO" sz="2400" b="1" dirty="0">
                <a:latin typeface="Arial"/>
                <a:cs typeface="Arial"/>
              </a:rPr>
              <a:t> </a:t>
            </a:r>
            <a:r>
              <a:rPr lang="nb-NO" sz="2400" b="1" dirty="0" err="1">
                <a:latin typeface="Arial"/>
                <a:cs typeface="Arial"/>
              </a:rPr>
              <a:t>scheme</a:t>
            </a:r>
            <a:r>
              <a:rPr lang="nb-NO" sz="2400" b="1" dirty="0">
                <a:latin typeface="Arial"/>
                <a:cs typeface="Arial"/>
              </a:rPr>
              <a:t> </a:t>
            </a:r>
            <a:r>
              <a:rPr lang="nb-NO" sz="2400" b="1" dirty="0" err="1">
                <a:latin typeface="Arial"/>
                <a:cs typeface="Arial"/>
              </a:rPr>
              <a:t>places</a:t>
            </a:r>
            <a:r>
              <a:rPr lang="nb-NO" sz="2400" b="1" dirty="0">
                <a:latin typeface="Arial"/>
                <a:cs typeface="Arial"/>
              </a:rPr>
              <a:t> given to </a:t>
            </a:r>
            <a:r>
              <a:rPr lang="nb-NO" sz="2400" b="1" dirty="0" err="1">
                <a:latin typeface="Arial"/>
                <a:cs typeface="Arial"/>
              </a:rPr>
              <a:t>job</a:t>
            </a:r>
            <a:r>
              <a:rPr lang="nb-NO" sz="2400" b="1" dirty="0">
                <a:latin typeface="Arial"/>
                <a:cs typeface="Arial"/>
              </a:rPr>
              <a:t> </a:t>
            </a:r>
            <a:r>
              <a:rPr lang="nb-NO" sz="2400" b="1" dirty="0" err="1">
                <a:latin typeface="Arial"/>
                <a:cs typeface="Arial"/>
              </a:rPr>
              <a:t>seekers</a:t>
            </a:r>
            <a:r>
              <a:rPr lang="nb-NO" sz="2400" b="1" dirty="0">
                <a:latin typeface="Arial"/>
                <a:cs typeface="Arial"/>
              </a:rPr>
              <a:t> at NAV Søndre Nordstrand </a:t>
            </a:r>
            <a:endParaRPr lang="nb-NO" sz="2400" b="1" dirty="0"/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C00A3F2A-7F4C-431B-B5D4-420D82EB4E3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914897712"/>
              </p:ext>
            </p:extLst>
          </p:nvPr>
        </p:nvGraphicFramePr>
        <p:xfrm>
          <a:off x="379413" y="1419225"/>
          <a:ext cx="7099689" cy="3157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2804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10B1216-5D39-447E-B617-7AE075161B2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b-NO" b="1" dirty="0">
                <a:solidFill>
                  <a:schemeClr val="accent4"/>
                </a:solidFill>
              </a:rPr>
              <a:t>Training in a real </a:t>
            </a:r>
            <a:r>
              <a:rPr lang="nb-NO" b="1" dirty="0" err="1">
                <a:solidFill>
                  <a:schemeClr val="accent4"/>
                </a:solidFill>
              </a:rPr>
              <a:t>working</a:t>
            </a:r>
            <a:r>
              <a:rPr lang="nb-NO" b="1" dirty="0">
                <a:solidFill>
                  <a:schemeClr val="accent4"/>
                </a:solidFill>
              </a:rPr>
              <a:t> </a:t>
            </a:r>
            <a:r>
              <a:rPr lang="nb-NO" b="1" dirty="0" err="1">
                <a:solidFill>
                  <a:schemeClr val="accent4"/>
                </a:solidFill>
              </a:rPr>
              <a:t>environment</a:t>
            </a:r>
            <a:r>
              <a:rPr lang="nb-NO" b="1" dirty="0">
                <a:solidFill>
                  <a:schemeClr val="accent4"/>
                </a:solidFill>
              </a:rPr>
              <a:t>. </a:t>
            </a:r>
          </a:p>
          <a:p>
            <a:pPr marL="0" indent="0">
              <a:buNone/>
            </a:pPr>
            <a:r>
              <a:rPr lang="nb-NO" dirty="0">
                <a:solidFill>
                  <a:schemeClr val="accent4"/>
                </a:solidFill>
              </a:rPr>
              <a:t>Collaboration </a:t>
            </a:r>
            <a:r>
              <a:rPr lang="nb-NO" dirty="0" err="1">
                <a:solidFill>
                  <a:schemeClr val="accent4"/>
                </a:solidFill>
              </a:rPr>
              <a:t>between</a:t>
            </a:r>
            <a:r>
              <a:rPr lang="nb-NO" dirty="0">
                <a:solidFill>
                  <a:schemeClr val="accent4"/>
                </a:solidFill>
              </a:rPr>
              <a:t> NAV and a </a:t>
            </a:r>
            <a:r>
              <a:rPr lang="nb-NO" dirty="0" err="1">
                <a:solidFill>
                  <a:schemeClr val="accent4"/>
                </a:solidFill>
              </a:rPr>
              <a:t>company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that</a:t>
            </a:r>
            <a:r>
              <a:rPr lang="nb-NO" dirty="0">
                <a:solidFill>
                  <a:schemeClr val="accent4"/>
                </a:solidFill>
              </a:rPr>
              <a:t> is </a:t>
            </a:r>
            <a:r>
              <a:rPr lang="nb-NO" dirty="0" err="1">
                <a:solidFill>
                  <a:schemeClr val="accent4"/>
                </a:solidFill>
              </a:rPr>
              <a:t>willing</a:t>
            </a:r>
            <a:r>
              <a:rPr lang="nb-NO" dirty="0">
                <a:solidFill>
                  <a:schemeClr val="accent4"/>
                </a:solidFill>
              </a:rPr>
              <a:t> to </a:t>
            </a:r>
            <a:r>
              <a:rPr lang="nb-NO" dirty="0" err="1">
                <a:solidFill>
                  <a:schemeClr val="accent4"/>
                </a:solidFill>
              </a:rPr>
              <a:t>confirm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about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your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abilities</a:t>
            </a:r>
            <a:r>
              <a:rPr lang="nb-NO" dirty="0">
                <a:solidFill>
                  <a:schemeClr val="accent4"/>
                </a:solidFill>
              </a:rPr>
              <a:t> and </a:t>
            </a:r>
            <a:r>
              <a:rPr lang="nb-NO" dirty="0" err="1">
                <a:solidFill>
                  <a:schemeClr val="accent4"/>
                </a:solidFill>
              </a:rPr>
              <a:t>teach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about</a:t>
            </a:r>
            <a:r>
              <a:rPr lang="nb-NO" dirty="0">
                <a:solidFill>
                  <a:schemeClr val="accent4"/>
                </a:solidFill>
              </a:rPr>
              <a:t> a </a:t>
            </a:r>
            <a:r>
              <a:rPr lang="nb-NO" dirty="0" err="1">
                <a:solidFill>
                  <a:schemeClr val="accent4"/>
                </a:solidFill>
              </a:rPr>
              <a:t>profession</a:t>
            </a:r>
            <a:r>
              <a:rPr lang="nb-NO" dirty="0">
                <a:solidFill>
                  <a:schemeClr val="accent4"/>
                </a:solidFill>
              </a:rPr>
              <a:t> or a </a:t>
            </a:r>
            <a:r>
              <a:rPr lang="nb-NO" dirty="0" err="1">
                <a:solidFill>
                  <a:schemeClr val="accent4"/>
                </a:solidFill>
              </a:rPr>
              <a:t>job</a:t>
            </a:r>
            <a:r>
              <a:rPr lang="nb-NO" dirty="0">
                <a:solidFill>
                  <a:schemeClr val="accent4"/>
                </a:solidFill>
              </a:rPr>
              <a:t>.  </a:t>
            </a:r>
            <a:r>
              <a:rPr lang="nb-NO" dirty="0" err="1">
                <a:solidFill>
                  <a:schemeClr val="accent4"/>
                </a:solidFill>
              </a:rPr>
              <a:t>You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learn</a:t>
            </a:r>
            <a:r>
              <a:rPr lang="nb-NO" dirty="0">
                <a:solidFill>
                  <a:schemeClr val="accent4"/>
                </a:solidFill>
              </a:rPr>
              <a:t> in </a:t>
            </a:r>
            <a:r>
              <a:rPr lang="nb-NO" dirty="0" err="1">
                <a:solidFill>
                  <a:schemeClr val="accent4"/>
                </a:solidFill>
              </a:rPr>
              <a:t>practical</a:t>
            </a:r>
            <a:r>
              <a:rPr lang="nb-NO" dirty="0">
                <a:solidFill>
                  <a:schemeClr val="accent4"/>
                </a:solidFill>
              </a:rPr>
              <a:t> and </a:t>
            </a:r>
            <a:r>
              <a:rPr lang="nb-NO" dirty="0" err="1">
                <a:solidFill>
                  <a:schemeClr val="accent4"/>
                </a:solidFill>
              </a:rPr>
              <a:t>working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environment</a:t>
            </a:r>
            <a:r>
              <a:rPr lang="nb-NO" dirty="0">
                <a:solidFill>
                  <a:schemeClr val="accent4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nb-NO" dirty="0">
              <a:solidFill>
                <a:schemeClr val="accent4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b-NO" b="1" dirty="0" err="1">
                <a:solidFill>
                  <a:schemeClr val="accent4"/>
                </a:solidFill>
              </a:rPr>
              <a:t>Compensating</a:t>
            </a:r>
            <a:r>
              <a:rPr lang="nb-NO" b="1" dirty="0">
                <a:solidFill>
                  <a:schemeClr val="accent4"/>
                </a:solidFill>
              </a:rPr>
              <a:t> the </a:t>
            </a:r>
            <a:r>
              <a:rPr lang="nb-NO" b="1" dirty="0" err="1">
                <a:solidFill>
                  <a:schemeClr val="accent4"/>
                </a:solidFill>
              </a:rPr>
              <a:t>employer</a:t>
            </a:r>
            <a:r>
              <a:rPr lang="nb-NO" b="1" dirty="0">
                <a:solidFill>
                  <a:schemeClr val="accent4"/>
                </a:solidFill>
              </a:rPr>
              <a:t> for part </a:t>
            </a:r>
            <a:r>
              <a:rPr lang="nb-NO" b="1" dirty="0" err="1">
                <a:solidFill>
                  <a:schemeClr val="accent4"/>
                </a:solidFill>
              </a:rPr>
              <a:t>of</a:t>
            </a:r>
            <a:r>
              <a:rPr lang="nb-NO" b="1" dirty="0">
                <a:solidFill>
                  <a:schemeClr val="accent4"/>
                </a:solidFill>
              </a:rPr>
              <a:t> the salary.</a:t>
            </a:r>
          </a:p>
          <a:p>
            <a:pPr marL="0" indent="0">
              <a:buNone/>
            </a:pPr>
            <a:r>
              <a:rPr lang="nb-NO" dirty="0">
                <a:solidFill>
                  <a:schemeClr val="accent4"/>
                </a:solidFill>
              </a:rPr>
              <a:t>NAV and the </a:t>
            </a:r>
            <a:r>
              <a:rPr lang="nb-NO" dirty="0" err="1">
                <a:solidFill>
                  <a:schemeClr val="accent4"/>
                </a:solidFill>
              </a:rPr>
              <a:t>company</a:t>
            </a:r>
            <a:r>
              <a:rPr lang="nb-NO" dirty="0">
                <a:solidFill>
                  <a:schemeClr val="accent4"/>
                </a:solidFill>
              </a:rPr>
              <a:t>  </a:t>
            </a:r>
            <a:r>
              <a:rPr lang="nb-NO" dirty="0" err="1">
                <a:solidFill>
                  <a:schemeClr val="accent4"/>
                </a:solidFill>
              </a:rPr>
              <a:t>can</a:t>
            </a:r>
            <a:r>
              <a:rPr lang="nb-NO" dirty="0">
                <a:solidFill>
                  <a:schemeClr val="accent4"/>
                </a:solidFill>
              </a:rPr>
              <a:t> have an </a:t>
            </a:r>
            <a:r>
              <a:rPr lang="nb-NO" dirty="0" err="1">
                <a:solidFill>
                  <a:schemeClr val="accent4"/>
                </a:solidFill>
              </a:rPr>
              <a:t>egreement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on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paying</a:t>
            </a:r>
            <a:r>
              <a:rPr lang="nb-NO" dirty="0">
                <a:solidFill>
                  <a:schemeClr val="accent4"/>
                </a:solidFill>
              </a:rPr>
              <a:t> back part </a:t>
            </a:r>
            <a:r>
              <a:rPr lang="nb-NO" dirty="0" err="1">
                <a:solidFill>
                  <a:schemeClr val="accent4"/>
                </a:solidFill>
              </a:rPr>
              <a:t>of</a:t>
            </a:r>
            <a:r>
              <a:rPr lang="nb-NO" dirty="0">
                <a:solidFill>
                  <a:schemeClr val="accent4"/>
                </a:solidFill>
              </a:rPr>
              <a:t> the salary and </a:t>
            </a:r>
            <a:r>
              <a:rPr lang="nb-NO" dirty="0" err="1">
                <a:solidFill>
                  <a:schemeClr val="accent4"/>
                </a:solidFill>
              </a:rPr>
              <a:t>social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cost</a:t>
            </a:r>
            <a:r>
              <a:rPr lang="nb-NO" dirty="0">
                <a:solidFill>
                  <a:schemeClr val="accent4"/>
                </a:solidFill>
              </a:rPr>
              <a:t> to the </a:t>
            </a:r>
            <a:r>
              <a:rPr lang="nb-NO" dirty="0" err="1">
                <a:solidFill>
                  <a:schemeClr val="accent4"/>
                </a:solidFill>
              </a:rPr>
              <a:t>company</a:t>
            </a:r>
            <a:r>
              <a:rPr lang="nb-NO" dirty="0">
                <a:solidFill>
                  <a:schemeClr val="accent4"/>
                </a:solidFill>
              </a:rPr>
              <a:t>, to </a:t>
            </a:r>
            <a:r>
              <a:rPr lang="nb-NO" dirty="0" err="1">
                <a:solidFill>
                  <a:schemeClr val="accent4"/>
                </a:solidFill>
              </a:rPr>
              <a:t>compensate</a:t>
            </a:r>
            <a:r>
              <a:rPr lang="nb-NO" dirty="0">
                <a:solidFill>
                  <a:schemeClr val="accent4"/>
                </a:solidFill>
              </a:rPr>
              <a:t> for </a:t>
            </a:r>
            <a:r>
              <a:rPr lang="nb-NO" dirty="0" err="1">
                <a:solidFill>
                  <a:schemeClr val="accent4"/>
                </a:solidFill>
              </a:rPr>
              <a:t>lower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productivity</a:t>
            </a:r>
            <a:r>
              <a:rPr lang="nb-NO" dirty="0">
                <a:solidFill>
                  <a:schemeClr val="accent4"/>
                </a:solidFill>
              </a:rPr>
              <a:t>.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3485C99-D19F-48EB-8E31-05E96B6A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 </a:t>
            </a:r>
            <a:r>
              <a:rPr lang="nb-NO" dirty="0" err="1"/>
              <a:t>Individual</a:t>
            </a:r>
            <a:r>
              <a:rPr lang="nb-NO" dirty="0"/>
              <a:t> </a:t>
            </a:r>
            <a:r>
              <a:rPr lang="nb-NO" dirty="0" err="1"/>
              <a:t>schemes</a:t>
            </a:r>
            <a:r>
              <a:rPr lang="nb-NO" dirty="0"/>
              <a:t>  </a:t>
            </a:r>
            <a:r>
              <a:rPr lang="nb-NO" dirty="0" err="1"/>
              <a:t>related</a:t>
            </a:r>
            <a:r>
              <a:rPr lang="nb-NO" dirty="0"/>
              <a:t> to </a:t>
            </a:r>
            <a:r>
              <a:rPr lang="nb-NO" dirty="0" err="1"/>
              <a:t>employers</a:t>
            </a:r>
            <a:r>
              <a:rPr lang="nb-NO" dirty="0"/>
              <a:t>/ </a:t>
            </a:r>
            <a:r>
              <a:rPr lang="nb-NO" dirty="0" err="1"/>
              <a:t>working</a:t>
            </a:r>
            <a:r>
              <a:rPr lang="nb-NO" dirty="0"/>
              <a:t> </a:t>
            </a:r>
            <a:r>
              <a:rPr lang="nb-NO" dirty="0" err="1"/>
              <a:t>environment</a:t>
            </a: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1853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10B1216-5D39-447E-B617-7AE075161B2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b="1" dirty="0">
                <a:solidFill>
                  <a:schemeClr val="accent4"/>
                </a:solidFill>
              </a:rPr>
              <a:t>To types </a:t>
            </a:r>
            <a:r>
              <a:rPr lang="nb-NO" b="1" dirty="0" err="1">
                <a:solidFill>
                  <a:schemeClr val="accent4"/>
                </a:solidFill>
              </a:rPr>
              <a:t>of</a:t>
            </a:r>
            <a:r>
              <a:rPr lang="nb-NO" b="1" dirty="0">
                <a:solidFill>
                  <a:schemeClr val="accent4"/>
                </a:solidFill>
              </a:rPr>
              <a:t> salary </a:t>
            </a:r>
            <a:r>
              <a:rPr lang="nb-NO" b="1" dirty="0" err="1">
                <a:solidFill>
                  <a:schemeClr val="accent4"/>
                </a:solidFill>
              </a:rPr>
              <a:t>compensation</a:t>
            </a:r>
            <a:r>
              <a:rPr lang="nb-NO" b="1" dirty="0">
                <a:solidFill>
                  <a:schemeClr val="accent4"/>
                </a:solidFill>
              </a:rPr>
              <a:t>:</a:t>
            </a:r>
          </a:p>
          <a:p>
            <a:pPr marL="0" indent="0">
              <a:buNone/>
            </a:pPr>
            <a:endParaRPr lang="nb-NO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nb-NO" b="1" dirty="0">
                <a:solidFill>
                  <a:schemeClr val="accent4"/>
                </a:solidFill>
              </a:rPr>
              <a:t>1. Short term </a:t>
            </a:r>
            <a:r>
              <a:rPr lang="nb-NO" b="1" dirty="0" err="1">
                <a:solidFill>
                  <a:schemeClr val="accent4"/>
                </a:solidFill>
              </a:rPr>
              <a:t>compensation</a:t>
            </a:r>
            <a:r>
              <a:rPr lang="nb-NO" b="1" dirty="0">
                <a:solidFill>
                  <a:schemeClr val="accent4"/>
                </a:solidFill>
              </a:rPr>
              <a:t>. In most cases for </a:t>
            </a:r>
            <a:r>
              <a:rPr lang="nb-NO" b="1" dirty="0" err="1">
                <a:solidFill>
                  <a:schemeClr val="accent4"/>
                </a:solidFill>
              </a:rPr>
              <a:t>six</a:t>
            </a:r>
            <a:r>
              <a:rPr lang="nb-NO" b="1" dirty="0">
                <a:solidFill>
                  <a:schemeClr val="accent4"/>
                </a:solidFill>
              </a:rPr>
              <a:t> </a:t>
            </a:r>
            <a:r>
              <a:rPr lang="nb-NO" b="1" dirty="0" err="1">
                <a:solidFill>
                  <a:schemeClr val="accent4"/>
                </a:solidFill>
              </a:rPr>
              <a:t>months</a:t>
            </a:r>
            <a:r>
              <a:rPr lang="nb-NO" b="1" dirty="0">
                <a:solidFill>
                  <a:schemeClr val="accent4"/>
                </a:solidFill>
              </a:rPr>
              <a:t> </a:t>
            </a:r>
            <a:r>
              <a:rPr lang="nb-NO" b="1" dirty="0" err="1">
                <a:solidFill>
                  <a:schemeClr val="accent4"/>
                </a:solidFill>
              </a:rPr>
              <a:t>divided</a:t>
            </a:r>
            <a:r>
              <a:rPr lang="nb-NO" b="1" dirty="0">
                <a:solidFill>
                  <a:schemeClr val="accent4"/>
                </a:solidFill>
              </a:rPr>
              <a:t> </a:t>
            </a:r>
            <a:r>
              <a:rPr lang="nb-NO" b="1" dirty="0" err="1">
                <a:solidFill>
                  <a:schemeClr val="accent4"/>
                </a:solidFill>
              </a:rPr>
              <a:t>into</a:t>
            </a:r>
            <a:r>
              <a:rPr lang="nb-NO" b="1" dirty="0">
                <a:solidFill>
                  <a:schemeClr val="accent4"/>
                </a:solidFill>
              </a:rPr>
              <a:t> periode </a:t>
            </a:r>
            <a:r>
              <a:rPr lang="nb-NO" b="1" dirty="0" err="1">
                <a:solidFill>
                  <a:schemeClr val="accent4"/>
                </a:solidFill>
              </a:rPr>
              <a:t>two</a:t>
            </a:r>
            <a:r>
              <a:rPr lang="nb-NO" b="1" dirty="0">
                <a:solidFill>
                  <a:schemeClr val="accent4"/>
                </a:solidFill>
              </a:rPr>
              <a:t> periodes</a:t>
            </a:r>
          </a:p>
          <a:p>
            <a:pPr marL="0" indent="0">
              <a:buNone/>
            </a:pPr>
            <a:endParaRPr lang="nb-NO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nb-NO" b="1" dirty="0">
                <a:solidFill>
                  <a:schemeClr val="accent4"/>
                </a:solidFill>
              </a:rPr>
              <a:t>2. Long term </a:t>
            </a:r>
            <a:r>
              <a:rPr lang="nb-NO" b="1" dirty="0" err="1">
                <a:solidFill>
                  <a:schemeClr val="accent4"/>
                </a:solidFill>
              </a:rPr>
              <a:t>compensation</a:t>
            </a:r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3485C99-D19F-48EB-8E31-05E96B6A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 </a:t>
            </a:r>
            <a:r>
              <a:rPr lang="nb-NO" dirty="0" err="1"/>
              <a:t>Individual</a:t>
            </a:r>
            <a:r>
              <a:rPr lang="nb-NO" dirty="0"/>
              <a:t> </a:t>
            </a:r>
            <a:r>
              <a:rPr lang="nb-NO" dirty="0" err="1"/>
              <a:t>schemes</a:t>
            </a:r>
            <a:r>
              <a:rPr lang="nb-NO" dirty="0"/>
              <a:t>  at Nav </a:t>
            </a:r>
          </a:p>
        </p:txBody>
      </p:sp>
    </p:spTree>
    <p:extLst>
      <p:ext uri="{BB962C8B-B14F-4D97-AF65-F5344CB8AC3E}">
        <p14:creationId xmlns:p14="http://schemas.microsoft.com/office/powerpoint/2010/main" val="2599525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10B1216-5D39-447E-B617-7AE075161B2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b="1" dirty="0">
                <a:solidFill>
                  <a:schemeClr val="accent4"/>
                </a:solidFill>
              </a:rPr>
              <a:t>Types </a:t>
            </a:r>
            <a:r>
              <a:rPr lang="nb-NO" b="1" dirty="0" err="1">
                <a:solidFill>
                  <a:schemeClr val="accent4"/>
                </a:solidFill>
              </a:rPr>
              <a:t>of</a:t>
            </a:r>
            <a:r>
              <a:rPr lang="nb-NO" b="1" dirty="0">
                <a:solidFill>
                  <a:schemeClr val="accent4"/>
                </a:solidFill>
              </a:rPr>
              <a:t> salary </a:t>
            </a:r>
            <a:r>
              <a:rPr lang="nb-NO" b="1" dirty="0" err="1">
                <a:solidFill>
                  <a:schemeClr val="accent4"/>
                </a:solidFill>
              </a:rPr>
              <a:t>compensation</a:t>
            </a:r>
            <a:endParaRPr lang="nb-NO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nb-NO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nb-NO" b="1" dirty="0">
                <a:solidFill>
                  <a:schemeClr val="accent4"/>
                </a:solidFill>
              </a:rPr>
              <a:t>1.Short term </a:t>
            </a:r>
            <a:r>
              <a:rPr lang="nb-NO" b="1" dirty="0" err="1">
                <a:solidFill>
                  <a:schemeClr val="accent4"/>
                </a:solidFill>
              </a:rPr>
              <a:t>compensation</a:t>
            </a:r>
            <a:r>
              <a:rPr lang="nb-NO" b="1" dirty="0">
                <a:solidFill>
                  <a:schemeClr val="accent4"/>
                </a:solidFill>
              </a:rPr>
              <a:t> </a:t>
            </a:r>
            <a:r>
              <a:rPr lang="nb-NO" dirty="0">
                <a:solidFill>
                  <a:schemeClr val="accent4"/>
                </a:solidFill>
              </a:rPr>
              <a:t>– the </a:t>
            </a:r>
            <a:r>
              <a:rPr lang="nb-NO" dirty="0" err="1">
                <a:solidFill>
                  <a:schemeClr val="accent4"/>
                </a:solidFill>
              </a:rPr>
              <a:t>scheme</a:t>
            </a:r>
            <a:r>
              <a:rPr lang="nb-NO" dirty="0">
                <a:solidFill>
                  <a:schemeClr val="accent4"/>
                </a:solidFill>
              </a:rPr>
              <a:t> is valid for </a:t>
            </a:r>
            <a:r>
              <a:rPr lang="nb-NO" dirty="0" err="1">
                <a:solidFill>
                  <a:schemeClr val="accent4"/>
                </a:solidFill>
              </a:rPr>
              <a:t>some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months</a:t>
            </a:r>
            <a:r>
              <a:rPr lang="nb-NO" dirty="0">
                <a:solidFill>
                  <a:schemeClr val="accent4"/>
                </a:solidFill>
              </a:rPr>
              <a:t>. Most </a:t>
            </a:r>
            <a:r>
              <a:rPr lang="nb-NO" dirty="0" err="1">
                <a:solidFill>
                  <a:schemeClr val="accent4"/>
                </a:solidFill>
              </a:rPr>
              <a:t>of</a:t>
            </a:r>
            <a:r>
              <a:rPr lang="nb-NO" dirty="0">
                <a:solidFill>
                  <a:schemeClr val="accent4"/>
                </a:solidFill>
              </a:rPr>
              <a:t> the up 6 </a:t>
            </a:r>
            <a:r>
              <a:rPr lang="nb-NO" dirty="0" err="1">
                <a:solidFill>
                  <a:schemeClr val="accent4"/>
                </a:solidFill>
              </a:rPr>
              <a:t>months</a:t>
            </a:r>
            <a:r>
              <a:rPr lang="nb-NO" dirty="0">
                <a:solidFill>
                  <a:schemeClr val="accent4"/>
                </a:solidFill>
              </a:rPr>
              <a:t>.  It is </a:t>
            </a:r>
            <a:r>
              <a:rPr lang="nb-NO" dirty="0" err="1">
                <a:solidFill>
                  <a:schemeClr val="accent4"/>
                </a:solidFill>
              </a:rPr>
              <a:t>possible</a:t>
            </a:r>
            <a:r>
              <a:rPr lang="nb-NO" dirty="0">
                <a:solidFill>
                  <a:schemeClr val="accent4"/>
                </a:solidFill>
              </a:rPr>
              <a:t> to </a:t>
            </a:r>
            <a:r>
              <a:rPr lang="nb-NO" dirty="0" err="1">
                <a:solidFill>
                  <a:schemeClr val="accent4"/>
                </a:solidFill>
              </a:rPr>
              <a:t>get</a:t>
            </a:r>
            <a:r>
              <a:rPr lang="nb-NO" dirty="0">
                <a:solidFill>
                  <a:schemeClr val="accent4"/>
                </a:solidFill>
              </a:rPr>
              <a:t> salary </a:t>
            </a:r>
            <a:r>
              <a:rPr lang="nb-NO" dirty="0" err="1">
                <a:solidFill>
                  <a:schemeClr val="accent4"/>
                </a:solidFill>
              </a:rPr>
              <a:t>compensation</a:t>
            </a:r>
            <a:r>
              <a:rPr lang="nb-NO" dirty="0">
                <a:solidFill>
                  <a:schemeClr val="accent4"/>
                </a:solidFill>
              </a:rPr>
              <a:t> up to 1 </a:t>
            </a:r>
            <a:r>
              <a:rPr lang="nb-NO" dirty="0" err="1">
                <a:solidFill>
                  <a:schemeClr val="accent4"/>
                </a:solidFill>
              </a:rPr>
              <a:t>year</a:t>
            </a:r>
            <a:r>
              <a:rPr lang="nb-NO" dirty="0">
                <a:solidFill>
                  <a:schemeClr val="accent4"/>
                </a:solidFill>
              </a:rPr>
              <a:t> in </a:t>
            </a:r>
            <a:r>
              <a:rPr lang="nb-NO" dirty="0" err="1">
                <a:solidFill>
                  <a:schemeClr val="accent4"/>
                </a:solidFill>
              </a:rPr>
              <a:t>very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special</a:t>
            </a:r>
            <a:r>
              <a:rPr lang="nb-NO" dirty="0">
                <a:solidFill>
                  <a:schemeClr val="accent4"/>
                </a:solidFill>
              </a:rPr>
              <a:t> cases. The same </a:t>
            </a:r>
            <a:r>
              <a:rPr lang="nb-NO" dirty="0" err="1">
                <a:solidFill>
                  <a:schemeClr val="accent4"/>
                </a:solidFill>
              </a:rPr>
              <a:t>folow</a:t>
            </a:r>
            <a:r>
              <a:rPr lang="nb-NO" dirty="0">
                <a:solidFill>
                  <a:schemeClr val="accent4"/>
                </a:solidFill>
              </a:rPr>
              <a:t> up </a:t>
            </a:r>
            <a:r>
              <a:rPr lang="nb-NO" dirty="0" err="1">
                <a:solidFill>
                  <a:schemeClr val="accent4"/>
                </a:solidFill>
              </a:rPr>
              <a:t>schedule</a:t>
            </a:r>
            <a:r>
              <a:rPr lang="nb-NO" dirty="0">
                <a:solidFill>
                  <a:schemeClr val="accent4"/>
                </a:solidFill>
              </a:rPr>
              <a:t> for </a:t>
            </a:r>
            <a:r>
              <a:rPr lang="nb-NO" dirty="0" err="1">
                <a:solidFill>
                  <a:schemeClr val="accent4"/>
                </a:solidFill>
              </a:rPr>
              <a:t>every</a:t>
            </a:r>
            <a:r>
              <a:rPr lang="nb-NO" dirty="0">
                <a:solidFill>
                  <a:schemeClr val="accent4"/>
                </a:solidFill>
              </a:rPr>
              <a:t> 3 </a:t>
            </a:r>
            <a:r>
              <a:rPr lang="nb-NO" dirty="0" err="1">
                <a:solidFill>
                  <a:schemeClr val="accent4"/>
                </a:solidFill>
              </a:rPr>
              <a:t>months</a:t>
            </a:r>
            <a:r>
              <a:rPr lang="nb-NO" dirty="0">
                <a:solidFill>
                  <a:schemeClr val="accent4"/>
                </a:solidFill>
              </a:rPr>
              <a:t> </a:t>
            </a:r>
          </a:p>
          <a:p>
            <a:pPr marL="0" indent="0">
              <a:buNone/>
            </a:pPr>
            <a:endParaRPr lang="nb-NO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nb-NO" dirty="0">
                <a:solidFill>
                  <a:schemeClr val="accent4"/>
                </a:solidFill>
              </a:rPr>
              <a:t>The </a:t>
            </a:r>
            <a:r>
              <a:rPr lang="nb-NO" dirty="0" err="1">
                <a:solidFill>
                  <a:schemeClr val="accent4"/>
                </a:solidFill>
              </a:rPr>
              <a:t>compansation</a:t>
            </a:r>
            <a:r>
              <a:rPr lang="nb-NO" dirty="0">
                <a:solidFill>
                  <a:schemeClr val="accent4"/>
                </a:solidFill>
              </a:rPr>
              <a:t> rate </a:t>
            </a:r>
            <a:r>
              <a:rPr lang="nb-NO" dirty="0" err="1">
                <a:solidFill>
                  <a:schemeClr val="accent4"/>
                </a:solidFill>
              </a:rPr>
              <a:t>depends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on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what</a:t>
            </a:r>
            <a:r>
              <a:rPr lang="nb-NO" dirty="0">
                <a:solidFill>
                  <a:schemeClr val="accent4"/>
                </a:solidFill>
              </a:rPr>
              <a:t> type </a:t>
            </a:r>
            <a:r>
              <a:rPr lang="nb-NO" dirty="0" err="1">
                <a:solidFill>
                  <a:schemeClr val="accent4"/>
                </a:solidFill>
              </a:rPr>
              <a:t>of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job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seeker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you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are</a:t>
            </a:r>
            <a:r>
              <a:rPr lang="nb-NO" dirty="0">
                <a:solidFill>
                  <a:schemeClr val="accent4"/>
                </a:solidFill>
              </a:rPr>
              <a:t>.</a:t>
            </a:r>
          </a:p>
          <a:p>
            <a:pPr marL="0" indent="0">
              <a:buNone/>
            </a:pPr>
            <a:r>
              <a:rPr lang="nb-NO" dirty="0" err="1">
                <a:solidFill>
                  <a:schemeClr val="accent4"/>
                </a:solidFill>
              </a:rPr>
              <a:t>We</a:t>
            </a:r>
            <a:r>
              <a:rPr lang="nb-NO" dirty="0">
                <a:solidFill>
                  <a:schemeClr val="accent4"/>
                </a:solidFill>
              </a:rPr>
              <a:t>  </a:t>
            </a:r>
            <a:r>
              <a:rPr lang="nb-NO" dirty="0" err="1">
                <a:solidFill>
                  <a:schemeClr val="accent4"/>
                </a:solidFill>
              </a:rPr>
              <a:t>can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call</a:t>
            </a:r>
            <a:r>
              <a:rPr lang="nb-NO" dirty="0">
                <a:solidFill>
                  <a:schemeClr val="accent4"/>
                </a:solidFill>
              </a:rPr>
              <a:t> it </a:t>
            </a:r>
            <a:r>
              <a:rPr lang="nb-NO" dirty="0" err="1">
                <a:solidFill>
                  <a:schemeClr val="accent4"/>
                </a:solidFill>
              </a:rPr>
              <a:t>category</a:t>
            </a:r>
            <a:r>
              <a:rPr lang="nb-NO" dirty="0">
                <a:solidFill>
                  <a:schemeClr val="accent4"/>
                </a:solidFill>
              </a:rPr>
              <a:t> 1 and </a:t>
            </a:r>
            <a:r>
              <a:rPr lang="nb-NO" dirty="0" err="1">
                <a:solidFill>
                  <a:schemeClr val="accent4"/>
                </a:solidFill>
              </a:rPr>
              <a:t>category</a:t>
            </a:r>
            <a:r>
              <a:rPr lang="nb-NO" dirty="0">
                <a:solidFill>
                  <a:schemeClr val="accent4"/>
                </a:solidFill>
              </a:rPr>
              <a:t> 2.</a:t>
            </a:r>
          </a:p>
          <a:p>
            <a:pPr marL="0" indent="0">
              <a:buNone/>
            </a:pPr>
            <a:r>
              <a:rPr lang="nb-NO" dirty="0" err="1">
                <a:solidFill>
                  <a:schemeClr val="accent4"/>
                </a:solidFill>
              </a:rPr>
              <a:t>Category</a:t>
            </a:r>
            <a:r>
              <a:rPr lang="nb-NO" dirty="0">
                <a:solidFill>
                  <a:schemeClr val="accent4"/>
                </a:solidFill>
              </a:rPr>
              <a:t> 1 </a:t>
            </a:r>
            <a:r>
              <a:rPr lang="nb-NO" dirty="0" err="1">
                <a:solidFill>
                  <a:schemeClr val="accent4"/>
                </a:solidFill>
              </a:rPr>
              <a:t>needs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some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help</a:t>
            </a:r>
            <a:r>
              <a:rPr lang="nb-NO" dirty="0">
                <a:solidFill>
                  <a:schemeClr val="accent4"/>
                </a:solidFill>
              </a:rPr>
              <a:t> from NAV to </a:t>
            </a:r>
            <a:r>
              <a:rPr lang="nb-NO" dirty="0" err="1">
                <a:solidFill>
                  <a:schemeClr val="accent4"/>
                </a:solidFill>
              </a:rPr>
              <a:t>get</a:t>
            </a:r>
            <a:r>
              <a:rPr lang="nb-NO" dirty="0">
                <a:solidFill>
                  <a:schemeClr val="accent4"/>
                </a:solidFill>
              </a:rPr>
              <a:t> a </a:t>
            </a:r>
            <a:r>
              <a:rPr lang="nb-NO" dirty="0" err="1">
                <a:solidFill>
                  <a:schemeClr val="accent4"/>
                </a:solidFill>
              </a:rPr>
              <a:t>job</a:t>
            </a:r>
            <a:endParaRPr lang="nb-NO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nb-NO" dirty="0" err="1">
                <a:solidFill>
                  <a:schemeClr val="accent4"/>
                </a:solidFill>
              </a:rPr>
              <a:t>Category</a:t>
            </a:r>
            <a:r>
              <a:rPr lang="nb-NO" dirty="0">
                <a:solidFill>
                  <a:schemeClr val="accent4"/>
                </a:solidFill>
              </a:rPr>
              <a:t> 2 </a:t>
            </a:r>
            <a:r>
              <a:rPr lang="nb-NO" dirty="0" err="1">
                <a:solidFill>
                  <a:schemeClr val="accent4"/>
                </a:solidFill>
              </a:rPr>
              <a:t>needs</a:t>
            </a:r>
            <a:r>
              <a:rPr lang="nb-NO" dirty="0">
                <a:solidFill>
                  <a:schemeClr val="accent4"/>
                </a:solidFill>
              </a:rPr>
              <a:t> more </a:t>
            </a:r>
            <a:r>
              <a:rPr lang="nb-NO" dirty="0" err="1">
                <a:solidFill>
                  <a:schemeClr val="accent4"/>
                </a:solidFill>
              </a:rPr>
              <a:t>help</a:t>
            </a:r>
            <a:r>
              <a:rPr lang="nb-NO" dirty="0">
                <a:solidFill>
                  <a:schemeClr val="accent4"/>
                </a:solidFill>
              </a:rPr>
              <a:t> from NAV</a:t>
            </a:r>
          </a:p>
          <a:p>
            <a:pPr marL="0" indent="0">
              <a:buNone/>
            </a:pPr>
            <a:endParaRPr lang="nb-NO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nb-NO" dirty="0">
              <a:solidFill>
                <a:schemeClr val="accent4"/>
              </a:solidFill>
            </a:endParaRP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3485C99-D19F-48EB-8E31-05E96B6A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 </a:t>
            </a:r>
            <a:r>
              <a:rPr lang="nb-NO" dirty="0" err="1"/>
              <a:t>Individual</a:t>
            </a:r>
            <a:r>
              <a:rPr lang="nb-NO" dirty="0"/>
              <a:t> </a:t>
            </a:r>
            <a:r>
              <a:rPr lang="nb-NO" dirty="0" err="1"/>
              <a:t>schemes</a:t>
            </a:r>
            <a:r>
              <a:rPr lang="nb-NO" dirty="0"/>
              <a:t>  at Nav </a:t>
            </a:r>
          </a:p>
        </p:txBody>
      </p:sp>
    </p:spTree>
    <p:extLst>
      <p:ext uri="{BB962C8B-B14F-4D97-AF65-F5344CB8AC3E}">
        <p14:creationId xmlns:p14="http://schemas.microsoft.com/office/powerpoint/2010/main" val="2235409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10B1216-5D39-447E-B617-7AE075161B2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b-NO" b="1" dirty="0" err="1">
                <a:solidFill>
                  <a:schemeClr val="accent4"/>
                </a:solidFill>
              </a:rPr>
              <a:t>Category</a:t>
            </a:r>
            <a:r>
              <a:rPr lang="nb-NO" b="1" dirty="0">
                <a:solidFill>
                  <a:schemeClr val="accent4"/>
                </a:solidFill>
              </a:rPr>
              <a:t> 1</a:t>
            </a:r>
          </a:p>
          <a:p>
            <a:pPr marL="0" indent="0">
              <a:buNone/>
            </a:pPr>
            <a:r>
              <a:rPr lang="nb-NO" dirty="0">
                <a:solidFill>
                  <a:schemeClr val="accent4"/>
                </a:solidFill>
              </a:rPr>
              <a:t>In the first  6 </a:t>
            </a:r>
            <a:r>
              <a:rPr lang="nb-NO" dirty="0" err="1">
                <a:solidFill>
                  <a:schemeClr val="accent4"/>
                </a:solidFill>
              </a:rPr>
              <a:t>months</a:t>
            </a:r>
            <a:r>
              <a:rPr lang="nb-NO" dirty="0">
                <a:solidFill>
                  <a:schemeClr val="accent4"/>
                </a:solidFill>
              </a:rPr>
              <a:t>  </a:t>
            </a:r>
            <a:r>
              <a:rPr lang="nb-NO" dirty="0" err="1">
                <a:solidFill>
                  <a:schemeClr val="accent4"/>
                </a:solidFill>
              </a:rPr>
              <a:t>we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can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compensate</a:t>
            </a:r>
            <a:r>
              <a:rPr lang="nb-NO" dirty="0">
                <a:solidFill>
                  <a:schemeClr val="accent4"/>
                </a:solidFill>
              </a:rPr>
              <a:t> for up to40% </a:t>
            </a:r>
            <a:r>
              <a:rPr lang="nb-NO" dirty="0" err="1">
                <a:solidFill>
                  <a:schemeClr val="accent4"/>
                </a:solidFill>
              </a:rPr>
              <a:t>of</a:t>
            </a:r>
            <a:r>
              <a:rPr lang="nb-NO" dirty="0">
                <a:solidFill>
                  <a:schemeClr val="accent4"/>
                </a:solidFill>
              </a:rPr>
              <a:t> the </a:t>
            </a:r>
            <a:r>
              <a:rPr lang="nb-NO" dirty="0" err="1">
                <a:solidFill>
                  <a:schemeClr val="accent4"/>
                </a:solidFill>
              </a:rPr>
              <a:t>costs</a:t>
            </a:r>
            <a:r>
              <a:rPr lang="nb-NO" dirty="0">
                <a:solidFill>
                  <a:schemeClr val="accent4"/>
                </a:solidFill>
              </a:rPr>
              <a:t>. And </a:t>
            </a:r>
            <a:r>
              <a:rPr lang="nb-NO" dirty="0" err="1">
                <a:solidFill>
                  <a:schemeClr val="accent4"/>
                </a:solidFill>
              </a:rPr>
              <a:t>we</a:t>
            </a:r>
            <a:r>
              <a:rPr lang="nb-NO" dirty="0">
                <a:solidFill>
                  <a:schemeClr val="accent4"/>
                </a:solidFill>
              </a:rPr>
              <a:t> og </a:t>
            </a:r>
            <a:r>
              <a:rPr lang="nb-NO" dirty="0" err="1">
                <a:solidFill>
                  <a:schemeClr val="accent4"/>
                </a:solidFill>
              </a:rPr>
              <a:t>down</a:t>
            </a:r>
            <a:r>
              <a:rPr lang="nb-NO" dirty="0">
                <a:solidFill>
                  <a:schemeClr val="accent4"/>
                </a:solidFill>
              </a:rPr>
              <a:t> to 30%.</a:t>
            </a:r>
          </a:p>
          <a:p>
            <a:pPr marL="0" indent="0">
              <a:buNone/>
            </a:pPr>
            <a:endParaRPr lang="nb-NO" dirty="0">
              <a:solidFill>
                <a:schemeClr val="accent4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b-NO" b="1" dirty="0" err="1">
                <a:solidFill>
                  <a:schemeClr val="accent4"/>
                </a:solidFill>
              </a:rPr>
              <a:t>Category</a:t>
            </a:r>
            <a:r>
              <a:rPr lang="nb-NO" b="1" dirty="0">
                <a:solidFill>
                  <a:schemeClr val="accent4"/>
                </a:solidFill>
              </a:rPr>
              <a:t> 2 </a:t>
            </a:r>
          </a:p>
          <a:p>
            <a:pPr marL="0" indent="0">
              <a:buNone/>
            </a:pPr>
            <a:r>
              <a:rPr lang="nb-NO" dirty="0">
                <a:solidFill>
                  <a:schemeClr val="accent4"/>
                </a:solidFill>
              </a:rPr>
              <a:t>In the first  6 </a:t>
            </a:r>
            <a:r>
              <a:rPr lang="nb-NO" dirty="0" err="1">
                <a:solidFill>
                  <a:schemeClr val="accent4"/>
                </a:solidFill>
              </a:rPr>
              <a:t>months</a:t>
            </a:r>
            <a:r>
              <a:rPr lang="nb-NO" dirty="0">
                <a:solidFill>
                  <a:schemeClr val="accent4"/>
                </a:solidFill>
              </a:rPr>
              <a:t>  </a:t>
            </a:r>
            <a:r>
              <a:rPr lang="nb-NO" dirty="0" err="1">
                <a:solidFill>
                  <a:schemeClr val="accent4"/>
                </a:solidFill>
              </a:rPr>
              <a:t>we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can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compensate</a:t>
            </a:r>
            <a:r>
              <a:rPr lang="nb-NO" dirty="0">
                <a:solidFill>
                  <a:schemeClr val="accent4"/>
                </a:solidFill>
              </a:rPr>
              <a:t> for up to 60% </a:t>
            </a:r>
            <a:r>
              <a:rPr lang="nb-NO" dirty="0" err="1">
                <a:solidFill>
                  <a:schemeClr val="accent4"/>
                </a:solidFill>
              </a:rPr>
              <a:t>of</a:t>
            </a:r>
            <a:r>
              <a:rPr lang="nb-NO" dirty="0">
                <a:solidFill>
                  <a:schemeClr val="accent4"/>
                </a:solidFill>
              </a:rPr>
              <a:t> the </a:t>
            </a:r>
            <a:r>
              <a:rPr lang="nb-NO" dirty="0" err="1">
                <a:solidFill>
                  <a:schemeClr val="accent4"/>
                </a:solidFill>
              </a:rPr>
              <a:t>costs</a:t>
            </a:r>
            <a:r>
              <a:rPr lang="nb-NO" dirty="0">
                <a:solidFill>
                  <a:schemeClr val="accent4"/>
                </a:solidFill>
              </a:rPr>
              <a:t>. And </a:t>
            </a:r>
            <a:r>
              <a:rPr lang="nb-NO" dirty="0" err="1">
                <a:solidFill>
                  <a:schemeClr val="accent4"/>
                </a:solidFill>
              </a:rPr>
              <a:t>we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go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down</a:t>
            </a:r>
            <a:r>
              <a:rPr lang="nb-NO" dirty="0">
                <a:solidFill>
                  <a:schemeClr val="accent4"/>
                </a:solidFill>
              </a:rPr>
              <a:t> to 50%.</a:t>
            </a:r>
          </a:p>
          <a:p>
            <a:pPr marL="0" indent="0">
              <a:buNone/>
            </a:pPr>
            <a:endParaRPr lang="nb-NO" dirty="0">
              <a:solidFill>
                <a:schemeClr val="accent4"/>
              </a:solidFill>
            </a:endParaRP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3485C99-D19F-48EB-8E31-05E96B6A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 </a:t>
            </a:r>
            <a:r>
              <a:rPr lang="nb-NO" dirty="0" err="1"/>
              <a:t>Individual</a:t>
            </a:r>
            <a:r>
              <a:rPr lang="nb-NO" dirty="0"/>
              <a:t> </a:t>
            </a:r>
            <a:r>
              <a:rPr lang="nb-NO" dirty="0" err="1"/>
              <a:t>schemes</a:t>
            </a:r>
            <a:r>
              <a:rPr lang="nb-NO" dirty="0"/>
              <a:t>  at Nav - </a:t>
            </a:r>
            <a:r>
              <a:rPr lang="nb-NO" dirty="0" err="1"/>
              <a:t>short</a:t>
            </a:r>
            <a:r>
              <a:rPr lang="nb-NO" dirty="0"/>
              <a:t> term salary  </a:t>
            </a:r>
            <a:r>
              <a:rPr lang="nb-NO" dirty="0" err="1"/>
              <a:t>compensation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4485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10B1216-5D39-447E-B617-7AE075161B2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b="1" dirty="0">
                <a:solidFill>
                  <a:schemeClr val="accent4"/>
                </a:solidFill>
              </a:rPr>
              <a:t>To types </a:t>
            </a:r>
            <a:r>
              <a:rPr lang="nb-NO" b="1" dirty="0" err="1">
                <a:solidFill>
                  <a:schemeClr val="accent4"/>
                </a:solidFill>
              </a:rPr>
              <a:t>of</a:t>
            </a:r>
            <a:r>
              <a:rPr lang="nb-NO" b="1" dirty="0">
                <a:solidFill>
                  <a:schemeClr val="accent4"/>
                </a:solidFill>
              </a:rPr>
              <a:t> salary </a:t>
            </a:r>
            <a:r>
              <a:rPr lang="nb-NO" b="1" dirty="0" err="1">
                <a:solidFill>
                  <a:schemeClr val="accent4"/>
                </a:solidFill>
              </a:rPr>
              <a:t>compensation</a:t>
            </a:r>
            <a:endParaRPr lang="nb-NO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nb-NO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nb-NO" b="1" dirty="0">
                <a:solidFill>
                  <a:schemeClr val="accent4"/>
                </a:solidFill>
              </a:rPr>
              <a:t>Long term </a:t>
            </a:r>
            <a:r>
              <a:rPr lang="nb-NO" b="1" dirty="0" err="1">
                <a:solidFill>
                  <a:schemeClr val="accent4"/>
                </a:solidFill>
              </a:rPr>
              <a:t>compensation</a:t>
            </a:r>
            <a:r>
              <a:rPr lang="nb-NO" b="1" dirty="0">
                <a:solidFill>
                  <a:schemeClr val="accent4"/>
                </a:solidFill>
              </a:rPr>
              <a:t> </a:t>
            </a:r>
            <a:r>
              <a:rPr lang="nb-NO" dirty="0">
                <a:solidFill>
                  <a:schemeClr val="accent4"/>
                </a:solidFill>
              </a:rPr>
              <a:t>– the </a:t>
            </a:r>
            <a:r>
              <a:rPr lang="nb-NO" dirty="0" err="1">
                <a:solidFill>
                  <a:schemeClr val="accent4"/>
                </a:solidFill>
              </a:rPr>
              <a:t>scheme</a:t>
            </a:r>
            <a:r>
              <a:rPr lang="nb-NO" dirty="0">
                <a:solidFill>
                  <a:schemeClr val="accent4"/>
                </a:solidFill>
              </a:rPr>
              <a:t> is valid for </a:t>
            </a:r>
            <a:r>
              <a:rPr lang="nb-NO" dirty="0" err="1">
                <a:solidFill>
                  <a:schemeClr val="accent4"/>
                </a:solidFill>
              </a:rPr>
              <a:t>many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years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untill</a:t>
            </a:r>
            <a:r>
              <a:rPr lang="nb-NO" dirty="0">
                <a:solidFill>
                  <a:schemeClr val="accent4"/>
                </a:solidFill>
              </a:rPr>
              <a:t> the </a:t>
            </a:r>
            <a:r>
              <a:rPr lang="nb-NO" dirty="0" err="1">
                <a:solidFill>
                  <a:schemeClr val="accent4"/>
                </a:solidFill>
              </a:rPr>
              <a:t>retirement</a:t>
            </a:r>
            <a:r>
              <a:rPr lang="nb-NO" dirty="0">
                <a:solidFill>
                  <a:schemeClr val="accent4"/>
                </a:solidFill>
              </a:rPr>
              <a:t> in most cases.  </a:t>
            </a:r>
            <a:r>
              <a:rPr lang="nb-NO" dirty="0" err="1">
                <a:solidFill>
                  <a:schemeClr val="accent4"/>
                </a:solidFill>
              </a:rPr>
              <a:t>But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there</a:t>
            </a:r>
            <a:r>
              <a:rPr lang="nb-NO" dirty="0">
                <a:solidFill>
                  <a:schemeClr val="accent4"/>
                </a:solidFill>
              </a:rPr>
              <a:t> is a </a:t>
            </a:r>
            <a:r>
              <a:rPr lang="nb-NO" dirty="0" err="1">
                <a:solidFill>
                  <a:schemeClr val="accent4"/>
                </a:solidFill>
              </a:rPr>
              <a:t>follow</a:t>
            </a:r>
            <a:r>
              <a:rPr lang="nb-NO" dirty="0">
                <a:solidFill>
                  <a:schemeClr val="accent4"/>
                </a:solidFill>
              </a:rPr>
              <a:t> up </a:t>
            </a:r>
            <a:r>
              <a:rPr lang="nb-NO" dirty="0" err="1">
                <a:solidFill>
                  <a:schemeClr val="accent4"/>
                </a:solidFill>
              </a:rPr>
              <a:t>schedule</a:t>
            </a:r>
            <a:r>
              <a:rPr lang="nb-NO" dirty="0">
                <a:solidFill>
                  <a:schemeClr val="accent4"/>
                </a:solidFill>
              </a:rPr>
              <a:t> for </a:t>
            </a:r>
            <a:r>
              <a:rPr lang="nb-NO" dirty="0" err="1">
                <a:solidFill>
                  <a:schemeClr val="accent4"/>
                </a:solidFill>
              </a:rPr>
              <a:t>every</a:t>
            </a:r>
            <a:r>
              <a:rPr lang="nb-NO" dirty="0">
                <a:solidFill>
                  <a:schemeClr val="accent4"/>
                </a:solidFill>
              </a:rPr>
              <a:t> 3 </a:t>
            </a:r>
            <a:r>
              <a:rPr lang="nb-NO" dirty="0" err="1">
                <a:solidFill>
                  <a:schemeClr val="accent4"/>
                </a:solidFill>
              </a:rPr>
              <a:t>months</a:t>
            </a:r>
            <a:r>
              <a:rPr lang="nb-NO" dirty="0">
                <a:solidFill>
                  <a:schemeClr val="accent4"/>
                </a:solidFill>
              </a:rPr>
              <a:t> </a:t>
            </a:r>
          </a:p>
          <a:p>
            <a:pPr marL="0" indent="0">
              <a:buNone/>
            </a:pPr>
            <a:endParaRPr lang="nb-NO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nb-NO" dirty="0">
                <a:solidFill>
                  <a:schemeClr val="accent4"/>
                </a:solidFill>
              </a:rPr>
              <a:t>In the first </a:t>
            </a:r>
            <a:r>
              <a:rPr lang="nb-NO" dirty="0" err="1">
                <a:solidFill>
                  <a:schemeClr val="accent4"/>
                </a:solidFill>
              </a:rPr>
              <a:t>year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we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can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compensate</a:t>
            </a:r>
            <a:r>
              <a:rPr lang="nb-NO" dirty="0">
                <a:solidFill>
                  <a:schemeClr val="accent4"/>
                </a:solidFill>
              </a:rPr>
              <a:t> for up to 75% </a:t>
            </a:r>
            <a:r>
              <a:rPr lang="nb-NO" dirty="0" err="1">
                <a:solidFill>
                  <a:schemeClr val="accent4"/>
                </a:solidFill>
              </a:rPr>
              <a:t>of</a:t>
            </a:r>
            <a:r>
              <a:rPr lang="nb-NO" dirty="0">
                <a:solidFill>
                  <a:schemeClr val="accent4"/>
                </a:solidFill>
              </a:rPr>
              <a:t> the </a:t>
            </a:r>
            <a:r>
              <a:rPr lang="nb-NO" dirty="0" err="1">
                <a:solidFill>
                  <a:schemeClr val="accent4"/>
                </a:solidFill>
              </a:rPr>
              <a:t>costs</a:t>
            </a:r>
            <a:r>
              <a:rPr lang="nb-NO" dirty="0">
                <a:solidFill>
                  <a:schemeClr val="accent4"/>
                </a:solidFill>
              </a:rPr>
              <a:t>.</a:t>
            </a:r>
          </a:p>
          <a:p>
            <a:pPr marL="0" indent="0">
              <a:buNone/>
            </a:pPr>
            <a:endParaRPr lang="nb-NO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nb-NO" dirty="0">
                <a:solidFill>
                  <a:schemeClr val="accent4"/>
                </a:solidFill>
              </a:rPr>
              <a:t>For the rest </a:t>
            </a:r>
            <a:r>
              <a:rPr lang="nb-NO" dirty="0" err="1">
                <a:solidFill>
                  <a:schemeClr val="accent4"/>
                </a:solidFill>
              </a:rPr>
              <a:t>of</a:t>
            </a:r>
            <a:r>
              <a:rPr lang="nb-NO" dirty="0">
                <a:solidFill>
                  <a:schemeClr val="accent4"/>
                </a:solidFill>
              </a:rPr>
              <a:t> the </a:t>
            </a:r>
            <a:r>
              <a:rPr lang="nb-NO" dirty="0" err="1">
                <a:solidFill>
                  <a:schemeClr val="accent4"/>
                </a:solidFill>
              </a:rPr>
              <a:t>the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employment</a:t>
            </a:r>
            <a:r>
              <a:rPr lang="nb-NO" dirty="0">
                <a:solidFill>
                  <a:schemeClr val="accent4"/>
                </a:solidFill>
              </a:rPr>
              <a:t> periode the </a:t>
            </a:r>
            <a:r>
              <a:rPr lang="nb-NO" dirty="0" err="1">
                <a:solidFill>
                  <a:schemeClr val="accent4"/>
                </a:solidFill>
              </a:rPr>
              <a:t>maximal</a:t>
            </a:r>
            <a:r>
              <a:rPr lang="nb-NO" dirty="0">
                <a:solidFill>
                  <a:schemeClr val="accent4"/>
                </a:solidFill>
              </a:rPr>
              <a:t> rate 67%.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3485C99-D19F-48EB-8E31-05E96B6A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 </a:t>
            </a:r>
            <a:r>
              <a:rPr lang="nb-NO" dirty="0" err="1"/>
              <a:t>Individual</a:t>
            </a:r>
            <a:r>
              <a:rPr lang="nb-NO" dirty="0"/>
              <a:t> </a:t>
            </a:r>
            <a:r>
              <a:rPr lang="nb-NO" dirty="0" err="1"/>
              <a:t>schemes</a:t>
            </a:r>
            <a:r>
              <a:rPr lang="nb-NO" dirty="0"/>
              <a:t>  at Nav </a:t>
            </a:r>
          </a:p>
        </p:txBody>
      </p:sp>
    </p:spTree>
    <p:extLst>
      <p:ext uri="{BB962C8B-B14F-4D97-AF65-F5344CB8AC3E}">
        <p14:creationId xmlns:p14="http://schemas.microsoft.com/office/powerpoint/2010/main" val="2905160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10B1216-5D39-447E-B617-7AE075161B2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b-NO" b="1" dirty="0">
                <a:solidFill>
                  <a:schemeClr val="accent4"/>
                </a:solidFill>
              </a:rPr>
              <a:t>Mentor</a:t>
            </a:r>
          </a:p>
          <a:p>
            <a:pPr marL="0" indent="0">
              <a:buNone/>
            </a:pPr>
            <a:r>
              <a:rPr lang="nb-NO" dirty="0">
                <a:solidFill>
                  <a:schemeClr val="accent4"/>
                </a:solidFill>
              </a:rPr>
              <a:t>NAV </a:t>
            </a:r>
            <a:r>
              <a:rPr lang="nb-NO" dirty="0" err="1">
                <a:solidFill>
                  <a:schemeClr val="accent4"/>
                </a:solidFill>
              </a:rPr>
              <a:t>can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compansate</a:t>
            </a:r>
            <a:r>
              <a:rPr lang="nb-NO" dirty="0">
                <a:solidFill>
                  <a:schemeClr val="accent4"/>
                </a:solidFill>
              </a:rPr>
              <a:t> for the time an </a:t>
            </a:r>
            <a:r>
              <a:rPr lang="nb-NO" dirty="0" err="1">
                <a:solidFill>
                  <a:schemeClr val="accent4"/>
                </a:solidFill>
              </a:rPr>
              <a:t>employer</a:t>
            </a:r>
            <a:r>
              <a:rPr lang="nb-NO" dirty="0">
                <a:solidFill>
                  <a:schemeClr val="accent4"/>
                </a:solidFill>
              </a:rPr>
              <a:t> or a </a:t>
            </a:r>
            <a:r>
              <a:rPr lang="nb-NO" dirty="0" err="1">
                <a:solidFill>
                  <a:schemeClr val="accent4"/>
                </a:solidFill>
              </a:rPr>
              <a:t>coleague</a:t>
            </a:r>
            <a:r>
              <a:rPr lang="nb-NO" dirty="0">
                <a:solidFill>
                  <a:schemeClr val="accent4"/>
                </a:solidFill>
              </a:rPr>
              <a:t>      loses for </a:t>
            </a:r>
            <a:r>
              <a:rPr lang="nb-NO" dirty="0" err="1">
                <a:solidFill>
                  <a:schemeClr val="accent4"/>
                </a:solidFill>
              </a:rPr>
              <a:t>helping</a:t>
            </a:r>
            <a:r>
              <a:rPr lang="nb-NO" dirty="0">
                <a:solidFill>
                  <a:schemeClr val="accent4"/>
                </a:solidFill>
              </a:rPr>
              <a:t> a </a:t>
            </a:r>
            <a:r>
              <a:rPr lang="nb-NO" dirty="0" err="1">
                <a:solidFill>
                  <a:schemeClr val="accent4"/>
                </a:solidFill>
              </a:rPr>
              <a:t>practicant</a:t>
            </a:r>
            <a:r>
              <a:rPr lang="nb-NO" dirty="0">
                <a:solidFill>
                  <a:schemeClr val="accent4"/>
                </a:solidFill>
              </a:rPr>
              <a:t>, a </a:t>
            </a:r>
            <a:r>
              <a:rPr lang="nb-NO" dirty="0" err="1">
                <a:solidFill>
                  <a:schemeClr val="accent4"/>
                </a:solidFill>
              </a:rPr>
              <a:t>new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employee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beyond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what</a:t>
            </a:r>
            <a:r>
              <a:rPr lang="nb-NO" dirty="0">
                <a:solidFill>
                  <a:schemeClr val="accent4"/>
                </a:solidFill>
              </a:rPr>
              <a:t> is </a:t>
            </a:r>
            <a:r>
              <a:rPr lang="nb-NO" dirty="0" err="1">
                <a:solidFill>
                  <a:schemeClr val="accent4"/>
                </a:solidFill>
              </a:rPr>
              <a:t>normally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expected</a:t>
            </a:r>
            <a:r>
              <a:rPr lang="nb-NO" dirty="0">
                <a:solidFill>
                  <a:schemeClr val="accent4"/>
                </a:solidFill>
              </a:rPr>
              <a:t>.</a:t>
            </a:r>
          </a:p>
          <a:p>
            <a:pPr marL="0" indent="0">
              <a:buNone/>
            </a:pPr>
            <a:endParaRPr lang="nb-NO" dirty="0">
              <a:solidFill>
                <a:schemeClr val="accent4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b-NO" b="1" dirty="0" err="1">
                <a:solidFill>
                  <a:schemeClr val="accent4"/>
                </a:solidFill>
              </a:rPr>
              <a:t>Compensation</a:t>
            </a:r>
            <a:r>
              <a:rPr lang="nb-NO" b="1" dirty="0">
                <a:solidFill>
                  <a:schemeClr val="accent4"/>
                </a:solidFill>
              </a:rPr>
              <a:t> for </a:t>
            </a:r>
            <a:r>
              <a:rPr lang="nb-NO" b="1" dirty="0" err="1">
                <a:solidFill>
                  <a:schemeClr val="accent4"/>
                </a:solidFill>
              </a:rPr>
              <a:t>inclusion</a:t>
            </a:r>
            <a:endParaRPr lang="nb-NO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nb-NO" dirty="0">
                <a:solidFill>
                  <a:schemeClr val="accent4"/>
                </a:solidFill>
              </a:rPr>
              <a:t>NAV </a:t>
            </a:r>
            <a:r>
              <a:rPr lang="nb-NO" dirty="0" err="1">
                <a:solidFill>
                  <a:schemeClr val="accent4"/>
                </a:solidFill>
              </a:rPr>
              <a:t>can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compensate</a:t>
            </a:r>
            <a:r>
              <a:rPr lang="nb-NO" dirty="0">
                <a:solidFill>
                  <a:schemeClr val="accent4"/>
                </a:solidFill>
              </a:rPr>
              <a:t> for </a:t>
            </a:r>
            <a:r>
              <a:rPr lang="nb-NO" dirty="0" err="1">
                <a:solidFill>
                  <a:schemeClr val="accent4"/>
                </a:solidFill>
              </a:rPr>
              <a:t>other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costs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related</a:t>
            </a:r>
            <a:r>
              <a:rPr lang="nb-NO" dirty="0">
                <a:solidFill>
                  <a:schemeClr val="accent4"/>
                </a:solidFill>
              </a:rPr>
              <a:t> to the </a:t>
            </a:r>
            <a:r>
              <a:rPr lang="nb-NO" dirty="0" err="1">
                <a:solidFill>
                  <a:schemeClr val="accent4"/>
                </a:solidFill>
              </a:rPr>
              <a:t>employers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effort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towards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includding</a:t>
            </a:r>
            <a:r>
              <a:rPr lang="nb-NO" dirty="0">
                <a:solidFill>
                  <a:schemeClr val="accent4"/>
                </a:solidFill>
              </a:rPr>
              <a:t> a </a:t>
            </a:r>
            <a:r>
              <a:rPr lang="nb-NO" dirty="0" err="1">
                <a:solidFill>
                  <a:schemeClr val="accent4"/>
                </a:solidFill>
              </a:rPr>
              <a:t>trainee</a:t>
            </a:r>
            <a:r>
              <a:rPr lang="nb-NO" dirty="0">
                <a:solidFill>
                  <a:schemeClr val="accent4"/>
                </a:solidFill>
              </a:rPr>
              <a:t> or </a:t>
            </a:r>
            <a:r>
              <a:rPr lang="nb-NO" dirty="0" err="1">
                <a:solidFill>
                  <a:schemeClr val="accent4"/>
                </a:solidFill>
              </a:rPr>
              <a:t>new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worker</a:t>
            </a:r>
            <a:r>
              <a:rPr lang="nb-NO" dirty="0">
                <a:solidFill>
                  <a:schemeClr val="accent4"/>
                </a:solidFill>
              </a:rPr>
              <a:t> in the </a:t>
            </a:r>
            <a:r>
              <a:rPr lang="nb-NO" dirty="0" err="1">
                <a:solidFill>
                  <a:schemeClr val="accent4"/>
                </a:solidFill>
              </a:rPr>
              <a:t>working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environment</a:t>
            </a:r>
            <a:r>
              <a:rPr lang="nb-NO" dirty="0">
                <a:solidFill>
                  <a:schemeClr val="accent4"/>
                </a:solidFill>
              </a:rPr>
              <a:t>.  In most cases </a:t>
            </a:r>
            <a:r>
              <a:rPr lang="nb-NO" dirty="0" err="1">
                <a:solidFill>
                  <a:schemeClr val="accent4"/>
                </a:solidFill>
              </a:rPr>
              <a:t>there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costs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related</a:t>
            </a:r>
            <a:r>
              <a:rPr lang="nb-NO" dirty="0">
                <a:solidFill>
                  <a:schemeClr val="accent4"/>
                </a:solidFill>
              </a:rPr>
              <a:t> to </a:t>
            </a:r>
            <a:r>
              <a:rPr lang="nb-NO" dirty="0" err="1">
                <a:solidFill>
                  <a:schemeClr val="accent4"/>
                </a:solidFill>
              </a:rPr>
              <a:t>necessary</a:t>
            </a:r>
            <a:r>
              <a:rPr lang="nb-NO" dirty="0">
                <a:solidFill>
                  <a:schemeClr val="accent4"/>
                </a:solidFill>
              </a:rPr>
              <a:t> training </a:t>
            </a:r>
            <a:r>
              <a:rPr lang="nb-NO" dirty="0" err="1">
                <a:solidFill>
                  <a:schemeClr val="accent4"/>
                </a:solidFill>
              </a:rPr>
              <a:t>outside</a:t>
            </a:r>
            <a:r>
              <a:rPr lang="nb-NO" dirty="0">
                <a:solidFill>
                  <a:schemeClr val="accent4"/>
                </a:solidFill>
              </a:rPr>
              <a:t> the </a:t>
            </a:r>
            <a:r>
              <a:rPr lang="nb-NO" dirty="0" err="1">
                <a:solidFill>
                  <a:schemeClr val="accent4"/>
                </a:solidFill>
              </a:rPr>
              <a:t>company</a:t>
            </a:r>
            <a:r>
              <a:rPr lang="nb-NO" dirty="0">
                <a:solidFill>
                  <a:schemeClr val="accent4"/>
                </a:solidFill>
              </a:rPr>
              <a:t> and </a:t>
            </a:r>
            <a:r>
              <a:rPr lang="nb-NO" dirty="0" err="1">
                <a:solidFill>
                  <a:schemeClr val="accent4"/>
                </a:solidFill>
              </a:rPr>
              <a:t>working</a:t>
            </a:r>
            <a:r>
              <a:rPr lang="nb-NO" dirty="0">
                <a:solidFill>
                  <a:schemeClr val="accent4"/>
                </a:solidFill>
              </a:rPr>
              <a:t> </a:t>
            </a:r>
            <a:r>
              <a:rPr lang="nb-NO" dirty="0" err="1">
                <a:solidFill>
                  <a:schemeClr val="accent4"/>
                </a:solidFill>
              </a:rPr>
              <a:t>tools</a:t>
            </a:r>
            <a:r>
              <a:rPr lang="nb-NO" dirty="0">
                <a:solidFill>
                  <a:schemeClr val="accent4"/>
                </a:solidFill>
              </a:rPr>
              <a:t> and </a:t>
            </a:r>
            <a:r>
              <a:rPr lang="nb-NO" dirty="0" err="1">
                <a:solidFill>
                  <a:schemeClr val="accent4"/>
                </a:solidFill>
              </a:rPr>
              <a:t>equipments</a:t>
            </a:r>
            <a:r>
              <a:rPr lang="nb-NO" dirty="0">
                <a:solidFill>
                  <a:schemeClr val="accent4"/>
                </a:solidFill>
              </a:rPr>
              <a:t>.</a:t>
            </a:r>
            <a:endParaRPr lang="nb-NO" dirty="0"/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3485C99-D19F-48EB-8E31-05E96B6A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Other</a:t>
            </a:r>
            <a:r>
              <a:rPr lang="nb-NO" dirty="0"/>
              <a:t> </a:t>
            </a:r>
            <a:r>
              <a:rPr lang="nb-NO" dirty="0" err="1"/>
              <a:t>schemes</a:t>
            </a:r>
            <a:r>
              <a:rPr lang="nb-NO" dirty="0"/>
              <a:t> </a:t>
            </a:r>
            <a:r>
              <a:rPr lang="nb-NO" dirty="0" err="1"/>
              <a:t>related</a:t>
            </a:r>
            <a:r>
              <a:rPr lang="nb-NO" dirty="0"/>
              <a:t> to </a:t>
            </a:r>
            <a:r>
              <a:rPr lang="nb-NO" dirty="0" err="1"/>
              <a:t>employers</a:t>
            </a:r>
            <a:r>
              <a:rPr lang="nb-NO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062139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10B1216-5D39-447E-B617-7AE075161B2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b-NO" b="1" dirty="0" err="1">
                <a:solidFill>
                  <a:schemeClr val="accent4"/>
                </a:solidFill>
              </a:rPr>
              <a:t>Individual</a:t>
            </a:r>
            <a:r>
              <a:rPr lang="nb-NO" b="1" dirty="0">
                <a:solidFill>
                  <a:schemeClr val="accent4"/>
                </a:solidFill>
              </a:rPr>
              <a:t>  </a:t>
            </a:r>
            <a:r>
              <a:rPr lang="nb-NO" b="1" dirty="0" err="1">
                <a:solidFill>
                  <a:schemeClr val="accent4"/>
                </a:solidFill>
              </a:rPr>
              <a:t>short</a:t>
            </a:r>
            <a:r>
              <a:rPr lang="nb-NO" b="1" dirty="0">
                <a:solidFill>
                  <a:schemeClr val="accent4"/>
                </a:solidFill>
              </a:rPr>
              <a:t> training at </a:t>
            </a:r>
            <a:r>
              <a:rPr lang="nb-NO" b="1" dirty="0" err="1">
                <a:solidFill>
                  <a:schemeClr val="accent4"/>
                </a:solidFill>
              </a:rPr>
              <a:t>public</a:t>
            </a:r>
            <a:r>
              <a:rPr lang="nb-NO" b="1" dirty="0">
                <a:solidFill>
                  <a:schemeClr val="accent4"/>
                </a:solidFill>
              </a:rPr>
              <a:t> or private </a:t>
            </a:r>
            <a:r>
              <a:rPr lang="nb-NO" b="1" dirty="0" err="1">
                <a:solidFill>
                  <a:schemeClr val="accent4"/>
                </a:solidFill>
              </a:rPr>
              <a:t>school</a:t>
            </a:r>
            <a:r>
              <a:rPr lang="nb-NO" b="1" dirty="0">
                <a:solidFill>
                  <a:schemeClr val="accent4"/>
                </a:solidFill>
              </a:rPr>
              <a:t>  </a:t>
            </a:r>
          </a:p>
          <a:p>
            <a:pPr marL="0" indent="0">
              <a:buNone/>
            </a:pPr>
            <a:endParaRPr lang="nb-NO" dirty="0">
              <a:solidFill>
                <a:schemeClr val="accent4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b-NO" b="1" dirty="0" err="1">
                <a:solidFill>
                  <a:schemeClr val="accent4"/>
                </a:solidFill>
              </a:rPr>
              <a:t>Individual</a:t>
            </a:r>
            <a:r>
              <a:rPr lang="nb-NO" b="1" dirty="0">
                <a:solidFill>
                  <a:schemeClr val="accent4"/>
                </a:solidFill>
              </a:rPr>
              <a:t> training at </a:t>
            </a:r>
            <a:r>
              <a:rPr lang="nb-NO" b="1" dirty="0" err="1">
                <a:solidFill>
                  <a:schemeClr val="accent4"/>
                </a:solidFill>
              </a:rPr>
              <a:t>secondary</a:t>
            </a:r>
            <a:r>
              <a:rPr lang="nb-NO" b="1" dirty="0">
                <a:solidFill>
                  <a:schemeClr val="accent4"/>
                </a:solidFill>
              </a:rPr>
              <a:t> </a:t>
            </a:r>
            <a:r>
              <a:rPr lang="nb-NO" b="1" dirty="0" err="1">
                <a:solidFill>
                  <a:schemeClr val="accent4"/>
                </a:solidFill>
              </a:rPr>
              <a:t>school</a:t>
            </a:r>
            <a:r>
              <a:rPr lang="nb-NO" b="1" dirty="0">
                <a:solidFill>
                  <a:schemeClr val="accent4"/>
                </a:solidFill>
              </a:rPr>
              <a:t> or </a:t>
            </a:r>
            <a:r>
              <a:rPr lang="nb-NO" b="1" dirty="0" err="1">
                <a:solidFill>
                  <a:schemeClr val="accent4"/>
                </a:solidFill>
              </a:rPr>
              <a:t>professional</a:t>
            </a:r>
            <a:r>
              <a:rPr lang="nb-NO" b="1" dirty="0">
                <a:solidFill>
                  <a:schemeClr val="accent4"/>
                </a:solidFill>
              </a:rPr>
              <a:t> </a:t>
            </a:r>
            <a:r>
              <a:rPr lang="nb-NO" b="1" dirty="0" err="1">
                <a:solidFill>
                  <a:schemeClr val="accent4"/>
                </a:solidFill>
              </a:rPr>
              <a:t>school</a:t>
            </a:r>
            <a:r>
              <a:rPr lang="nb-NO" b="1" dirty="0">
                <a:solidFill>
                  <a:schemeClr val="accent4"/>
                </a:solidFill>
              </a:rPr>
              <a:t> </a:t>
            </a:r>
          </a:p>
          <a:p>
            <a:pPr marL="0" indent="0">
              <a:buNone/>
            </a:pPr>
            <a:endParaRPr lang="nb-NO" b="1" dirty="0">
              <a:solidFill>
                <a:schemeClr val="accent4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b-NO" sz="2400" b="1" dirty="0" err="1">
                <a:solidFill>
                  <a:schemeClr val="accent4"/>
                </a:solidFill>
              </a:rPr>
              <a:t>Higher</a:t>
            </a:r>
            <a:r>
              <a:rPr lang="nb-NO" sz="2400" b="1" dirty="0">
                <a:solidFill>
                  <a:schemeClr val="accent4"/>
                </a:solidFill>
              </a:rPr>
              <a:t> </a:t>
            </a:r>
            <a:r>
              <a:rPr lang="nb-NO" sz="2400" b="1" dirty="0" err="1">
                <a:solidFill>
                  <a:schemeClr val="accent4"/>
                </a:solidFill>
              </a:rPr>
              <a:t>education</a:t>
            </a:r>
            <a:r>
              <a:rPr lang="nb-NO" sz="2400" b="1" dirty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nb-NO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3485C99-D19F-48EB-8E31-05E96B6A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Individual</a:t>
            </a:r>
            <a:r>
              <a:rPr lang="nb-NO" dirty="0"/>
              <a:t> </a:t>
            </a:r>
            <a:r>
              <a:rPr lang="nb-NO" dirty="0" err="1"/>
              <a:t>schemes</a:t>
            </a:r>
            <a:r>
              <a:rPr lang="nb-NO" dirty="0"/>
              <a:t> </a:t>
            </a:r>
            <a:r>
              <a:rPr lang="nb-NO" dirty="0" err="1"/>
              <a:t>related</a:t>
            </a:r>
            <a:r>
              <a:rPr lang="nb-NO" dirty="0"/>
              <a:t> to formal training </a:t>
            </a:r>
          </a:p>
        </p:txBody>
      </p:sp>
    </p:spTree>
    <p:extLst>
      <p:ext uri="{BB962C8B-B14F-4D97-AF65-F5344CB8AC3E}">
        <p14:creationId xmlns:p14="http://schemas.microsoft.com/office/powerpoint/2010/main" val="3023035428"/>
      </p:ext>
    </p:extLst>
  </p:cSld>
  <p:clrMapOvr>
    <a:masterClrMapping/>
  </p:clrMapOvr>
</p:sld>
</file>

<file path=ppt/theme/theme1.xml><?xml version="1.0" encoding="utf-8"?>
<a:theme xmlns:a="http://schemas.openxmlformats.org/drawingml/2006/main" name="NAV-mal widescreen bokmål (16.9)">
  <a:themeElements>
    <a:clrScheme name="Office">
      <a:dk1>
        <a:srgbClr val="3E3832"/>
      </a:dk1>
      <a:lt1>
        <a:sysClr val="window" lastClr="FFFFFF"/>
      </a:lt1>
      <a:dk2>
        <a:srgbClr val="C30000"/>
      </a:dk2>
      <a:lt2>
        <a:srgbClr val="878787"/>
      </a:lt2>
      <a:accent1>
        <a:srgbClr val="DADADA"/>
      </a:accent1>
      <a:accent2>
        <a:srgbClr val="EFEFEF"/>
      </a:accent2>
      <a:accent3>
        <a:srgbClr val="66CBEC"/>
      </a:accent3>
      <a:accent4>
        <a:srgbClr val="005B82"/>
      </a:accent4>
      <a:accent5>
        <a:srgbClr val="06893A"/>
      </a:accent5>
      <a:accent6>
        <a:srgbClr val="A2AD00"/>
      </a:accent6>
      <a:hlink>
        <a:srgbClr val="0000FF"/>
      </a:hlink>
      <a:folHlink>
        <a:srgbClr val="800080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V-mal widescreen bokmål (16.9).pptx" id="{8B673FFB-53CF-42C0-964F-2CD16DA821B2}" vid="{A3B67BA1-3575-49B6-8089-0ADB2261CBA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7B3DF9AB6A9249A342353B3D2BEA0F" ma:contentTypeVersion="4" ma:contentTypeDescription="Create a new document." ma:contentTypeScope="" ma:versionID="42263234a40c099170d83ca070d41160">
  <xsd:schema xmlns:xsd="http://www.w3.org/2001/XMLSchema" xmlns:xs="http://www.w3.org/2001/XMLSchema" xmlns:p="http://schemas.microsoft.com/office/2006/metadata/properties" xmlns:ns2="23bdda99-2fc6-4b60-82ba-37eeac59e58e" xmlns:ns3="58aaba46-c1b8-43c3-a640-dbfd8bd5dc6c" targetNamespace="http://schemas.microsoft.com/office/2006/metadata/properties" ma:root="true" ma:fieldsID="c1a656e002bdeeb6fb2a3f00b42ff43c" ns2:_="" ns3:_="">
    <xsd:import namespace="23bdda99-2fc6-4b60-82ba-37eeac59e58e"/>
    <xsd:import namespace="58aaba46-c1b8-43c3-a640-dbfd8bd5dc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bdda99-2fc6-4b60-82ba-37eeac59e5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aaba46-c1b8-43c3-a640-dbfd8bd5dc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8aaba46-c1b8-43c3-a640-dbfd8bd5dc6c">
      <UserInfo>
        <DisplayName>Damiao, Joaquim N</DisplayName>
        <AccountId>13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5B49CE-8FAA-4BF2-A1CD-3FEABA49CA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bdda99-2fc6-4b60-82ba-37eeac59e58e"/>
    <ds:schemaRef ds:uri="58aaba46-c1b8-43c3-a640-dbfd8bd5dc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8DB50D-C4EC-4E46-9D4E-A72CCFD6CBE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3bdda99-2fc6-4b60-82ba-37eeac59e58e"/>
    <ds:schemaRef ds:uri="http://purl.org/dc/elements/1.1/"/>
    <ds:schemaRef ds:uri="http://schemas.microsoft.com/office/2006/metadata/properties"/>
    <ds:schemaRef ds:uri="58aaba46-c1b8-43c3-a640-dbfd8bd5dc6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B6CBF77-D62D-4CB9-A537-0A5DB9FBED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NAV-mal widescreen bokmål (16.9)</Template>
  <TotalTime>336</TotalTime>
  <Words>734</Words>
  <Application>Microsoft Office PowerPoint</Application>
  <PresentationFormat>Skjermfremvisning (16:9)</PresentationFormat>
  <Paragraphs>91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NAV-mal widescreen bokmål (16.9)</vt:lpstr>
      <vt:lpstr>HOW CAN NAV HELP YOU FIND A JOB. A look at the Nowergian employement schemes</vt:lpstr>
      <vt:lpstr>Number of scheme places given to job seekers at NAV Søndre Nordstrand </vt:lpstr>
      <vt:lpstr> Individual schemes  related to employers/ working environment </vt:lpstr>
      <vt:lpstr> Individual schemes  at Nav </vt:lpstr>
      <vt:lpstr> Individual schemes  at Nav </vt:lpstr>
      <vt:lpstr> Individual schemes  at Nav - short term salary  compensation</vt:lpstr>
      <vt:lpstr> Individual schemes  at Nav </vt:lpstr>
      <vt:lpstr>Other schemes related to employers ?</vt:lpstr>
      <vt:lpstr>Individual schemes related to formal training </vt:lpstr>
      <vt:lpstr>Schemes related to formal training </vt:lpstr>
      <vt:lpstr>Schemes related to formal training </vt:lpstr>
      <vt:lpstr>Individuell schemes related to formal training </vt:lpstr>
      <vt:lpstr>Collective schemes </vt:lpstr>
      <vt:lpstr>Collective schemes </vt:lpstr>
    </vt:vector>
  </TitlesOfParts>
  <Company>NAV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Rørvik, Tonje Slaaen</dc:creator>
  <cp:lastModifiedBy>Xiuhua Zhang</cp:lastModifiedBy>
  <cp:revision>6</cp:revision>
  <dcterms:created xsi:type="dcterms:W3CDTF">2019-03-25T13:29:06Z</dcterms:created>
  <dcterms:modified xsi:type="dcterms:W3CDTF">2019-11-19T19:36:41Z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3491420-1ae2-4120-89e6-e6f668f067e2_Enabled">
    <vt:lpwstr>True</vt:lpwstr>
  </property>
  <property fmtid="{D5CDD505-2E9C-101B-9397-08002B2CF9AE}" pid="3" name="MSIP_Label_d3491420-1ae2-4120-89e6-e6f668f067e2_SiteId">
    <vt:lpwstr>62366534-1ec3-4962-8869-9b5535279d0b</vt:lpwstr>
  </property>
  <property fmtid="{D5CDD505-2E9C-101B-9397-08002B2CF9AE}" pid="4" name="MSIP_Label_d3491420-1ae2-4120-89e6-e6f668f067e2_Owner">
    <vt:lpwstr>Tonje.Slaaen.Rorvik@nav.no</vt:lpwstr>
  </property>
  <property fmtid="{D5CDD505-2E9C-101B-9397-08002B2CF9AE}" pid="5" name="MSIP_Label_d3491420-1ae2-4120-89e6-e6f668f067e2_SetDate">
    <vt:lpwstr>2019-03-26T14:20:57.6577834Z</vt:lpwstr>
  </property>
  <property fmtid="{D5CDD505-2E9C-101B-9397-08002B2CF9AE}" pid="6" name="MSIP_Label_d3491420-1ae2-4120-89e6-e6f668f067e2_Name">
    <vt:lpwstr>NAV Internt</vt:lpwstr>
  </property>
  <property fmtid="{D5CDD505-2E9C-101B-9397-08002B2CF9AE}" pid="7" name="MSIP_Label_d3491420-1ae2-4120-89e6-e6f668f067e2_Application">
    <vt:lpwstr>Microsoft Azure Information Protection</vt:lpwstr>
  </property>
  <property fmtid="{D5CDD505-2E9C-101B-9397-08002B2CF9AE}" pid="8" name="MSIP_Label_d3491420-1ae2-4120-89e6-e6f668f067e2_Extended_MSFT_Method">
    <vt:lpwstr>Automatic</vt:lpwstr>
  </property>
  <property fmtid="{D5CDD505-2E9C-101B-9397-08002B2CF9AE}" pid="9" name="Sensitivity">
    <vt:lpwstr>NAV Internt</vt:lpwstr>
  </property>
  <property fmtid="{D5CDD505-2E9C-101B-9397-08002B2CF9AE}" pid="10" name="ContentTypeId">
    <vt:lpwstr>0x010100017B3DF9AB6A9249A342353B3D2BEA0F</vt:lpwstr>
  </property>
  <property fmtid="{D5CDD505-2E9C-101B-9397-08002B2CF9AE}" pid="11" name="NAVLocation">
    <vt:lpwstr>1;#Tiltak og virkemidler|02d27a1b-cb7d-4ebe-b8d8-e05005edfe88</vt:lpwstr>
  </property>
  <property fmtid="{D5CDD505-2E9C-101B-9397-08002B2CF9AE}" pid="12" name="AuthorIds_UIVersion_512">
    <vt:lpwstr>61</vt:lpwstr>
  </property>
  <property fmtid="{D5CDD505-2E9C-101B-9397-08002B2CF9AE}" pid="13" name="AuthorIds_UIVersion_1024">
    <vt:lpwstr>61</vt:lpwstr>
  </property>
  <property fmtid="{D5CDD505-2E9C-101B-9397-08002B2CF9AE}" pid="14" name="AuthorIds_UIVersion_1536">
    <vt:lpwstr>61</vt:lpwstr>
  </property>
  <property fmtid="{D5CDD505-2E9C-101B-9397-08002B2CF9AE}" pid="15" name="AuthorIds_UIVersion_2048">
    <vt:lpwstr>61</vt:lpwstr>
  </property>
  <property fmtid="{D5CDD505-2E9C-101B-9397-08002B2CF9AE}" pid="16" name="AuthorIds_UIVersion_2560">
    <vt:lpwstr>61</vt:lpwstr>
  </property>
</Properties>
</file>